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Amatic SC"/>
      <p:regular r:id="rId16"/>
      <p:bold r:id="rId17"/>
    </p:embeddedFont>
    <p:embeddedFont>
      <p:font typeface="Source Code Pr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8C17678-D20D-4A7D-92E1-57686DBE7F3D}">
  <a:tblStyle styleId="{98C17678-D20D-4A7D-92E1-57686DBE7F3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SourceCodePr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SourceCodePr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SourceCodePr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7217364b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7217364b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7217364b2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7217364b2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217364b2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7217364b2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7217364b2c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7217364b2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217364b2c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7217364b2c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217364b2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7217364b2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217364b2c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7217364b2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217364b2c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7217364b2c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Pembahasan Umum Sistem Pengendalian dan Otomatisasi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By Andreas Pujianto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Materi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Mendeskripsikan persyaratan penting untuk pengoperasian otomatis mesin kapal laut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Menggunakan istilah kontrol dan instrumentasi dalam konteks yang benar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Membandingkan sistem kontrol pneumatik, </a:t>
            </a:r>
            <a:r>
              <a:rPr lang="id"/>
              <a:t>hidrolik</a:t>
            </a:r>
            <a:r>
              <a:rPr lang="id"/>
              <a:t>, dan elektronik-listrik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Mendeskripsikan suatu loop kontrol sederhana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Menyebutkan perangkat analog dan digital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d" sz="3280"/>
              <a:t>persyaratan penting untuk pengoperasian otomatis mesin kapal laut</a:t>
            </a:r>
            <a:endParaRPr sz="32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280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919500"/>
            <a:ext cx="5639700" cy="40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Pengoperasian otomatis mesin kapal laut bertujuan untuk meningkatkan efisiensi, keselamatan, dan keandalan sistem propulsi serta sistem bantu lainnya di atas kapal.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d"/>
              <a:t>Agar sistem ini dapat berjalan dengan baik, diperlukan sejumlah komponen dan kondisi yang saling mendukung, yaitu:</a:t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d"/>
              <a:t>Sensor &amp; Transmitter: Mengukur suhu, tekanan, dan level cairan untuk memberikan data ke sistem kontrol.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d"/>
              <a:t>PLC: Mengolah data dari sensor dan memberikan perintah otomatis ke aktuator.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d"/>
              <a:t>HMI: Layar pemantau yang menampilkan data dan alarm agar kru bisa mengawasi sistem.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d"/>
              <a:t>Jaringan Data: Menghubungkan semua perangkat agar data dapat ditransfer dengan lancar.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d"/>
              <a:t>Aktuator: Melakukan aksi fisik seperti membuka katup atau menyalakan pompa sesuai perintah PLC.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1400" y="1514425"/>
            <a:ext cx="2943650" cy="27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d" sz="3480"/>
              <a:t>Penggunaan Istilah Kontrol dan Instrumentasi yang Benar</a:t>
            </a:r>
            <a:endParaRPr sz="3480"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228675"/>
            <a:ext cx="54990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d"/>
              <a:t>Sensor: perangkat yang mendeteksi dan merespons perubahan pada lingkungan fisik atau kimia, mengubahnya menjadi sinyal yang dapat diolah oleh sistem elektronik atau komputer (suhu, tekanan, dll.)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d"/>
              <a:t>Transmit</a:t>
            </a:r>
            <a:r>
              <a:rPr lang="id"/>
              <a:t>t</a:t>
            </a:r>
            <a:r>
              <a:rPr lang="id"/>
              <a:t>er: perangkat yang mengubah informasi menjadi sinyal yang dapat dikirimkan, baik melalui gelombang radio maupun kabel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d"/>
              <a:t>Kontroler: perangkat pengatur (misalnya PLC)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d"/>
              <a:t>Setpoint: nilai target atau nilai yang diinginkan untuk suatu variabel, seperti suhu atau tekanan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d"/>
              <a:t>Output: aksi yang dilakukan sistem (misalnya membuka katup)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0" r="0" t="6059"/>
          <a:stretch/>
        </p:blipFill>
        <p:spPr>
          <a:xfrm>
            <a:off x="5899250" y="983350"/>
            <a:ext cx="1750550" cy="14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168375" y="2405700"/>
            <a:ext cx="15837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Sensor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0700" y="3017925"/>
            <a:ext cx="1226950" cy="11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5720550" y="4236775"/>
            <a:ext cx="18399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Transmitter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9800" y="2571750"/>
            <a:ext cx="1415015" cy="119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7649800" y="3765925"/>
            <a:ext cx="15975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Kontroler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1140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id" sz="2832"/>
              <a:t>PeRBANDINGAN sistem kontrol pneumatik, </a:t>
            </a:r>
            <a:r>
              <a:rPr lang="id" sz="2832"/>
              <a:t>hidrolik</a:t>
            </a:r>
            <a:r>
              <a:rPr lang="id" sz="2832"/>
              <a:t>, dan elektronik-listrik</a:t>
            </a:r>
            <a:endParaRPr sz="2832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t/>
            </a:r>
            <a:endParaRPr sz="2832"/>
          </a:p>
        </p:txBody>
      </p:sp>
      <p:sp>
        <p:nvSpPr>
          <p:cNvPr id="88" name="Google Shape;88;p17"/>
          <p:cNvSpPr txBox="1"/>
          <p:nvPr/>
        </p:nvSpPr>
        <p:spPr>
          <a:xfrm>
            <a:off x="830150" y="4814750"/>
            <a:ext cx="15837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Pneumatik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3532375" y="4709350"/>
            <a:ext cx="18399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Hidrolik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5863300" y="4643950"/>
            <a:ext cx="15975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Elektronik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aphicFrame>
        <p:nvGraphicFramePr>
          <p:cNvPr id="91" name="Google Shape;91;p17"/>
          <p:cNvGraphicFramePr/>
          <p:nvPr/>
        </p:nvGraphicFramePr>
        <p:xfrm>
          <a:off x="217100" y="790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{98C17678-D20D-4A7D-92E1-57686DBE7F3D}</a:tableStyleId>
              </a:tblPr>
              <a:tblGrid>
                <a:gridCol w="1552475"/>
                <a:gridCol w="973575"/>
                <a:gridCol w="2776050"/>
                <a:gridCol w="3026000"/>
              </a:tblGrid>
              <a:tr h="405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" sz="11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Sistem</a:t>
                      </a:r>
                      <a:endParaRPr b="1" sz="11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" sz="11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Media</a:t>
                      </a:r>
                      <a:endParaRPr b="1" sz="11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" sz="11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Kelebihan</a:t>
                      </a:r>
                      <a:endParaRPr b="1" sz="11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d" sz="11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Kekurangan</a:t>
                      </a:r>
                      <a:endParaRPr b="1" sz="1100"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</a:tr>
              <a:tr h="65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Pneumatik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Udara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Aman, bersih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Tidak cocok untuk beban berat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</a:tr>
              <a:tr h="65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Hidrolik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Oli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Kuat, torsi besar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Risiko kebocoran, perawatan tinggi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</a:tr>
              <a:tr h="88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Elektronik-Listrik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Arus listrik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Akurat, cepat, mudah </a:t>
                      </a:r>
                      <a:r>
                        <a:rPr lang="id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diintegrasi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Sensitif terhadap gangguan listrik</a:t>
                      </a:r>
                      <a:endParaRPr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50" y="3457351"/>
            <a:ext cx="2426450" cy="13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2363" y="3211500"/>
            <a:ext cx="1697575" cy="149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4100" y="3382793"/>
            <a:ext cx="1955907" cy="13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SISTEM KONTROL LOOP TERTUTUP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933650"/>
            <a:ext cx="85206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Sistem Kontrol Loop Tertutup (Close Loop Control System)</a:t>
            </a:r>
            <a:endParaRPr/>
          </a:p>
          <a:p>
            <a:pPr indent="0" lvl="0" marL="4500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d" sz="1600"/>
              <a:t>“Sistem kontrol dimana besaran keluaran </a:t>
            </a:r>
            <a:r>
              <a:rPr b="1" lang="id" sz="1600">
                <a:solidFill>
                  <a:srgbClr val="0000FF"/>
                </a:solidFill>
              </a:rPr>
              <a:t>memberikan efek terhadap besaran masukan</a:t>
            </a:r>
            <a:r>
              <a:rPr lang="id" sz="1600"/>
              <a:t>, sehingga </a:t>
            </a:r>
            <a:r>
              <a:rPr b="1" lang="id" sz="1600">
                <a:solidFill>
                  <a:srgbClr val="0000FF"/>
                </a:solidFill>
              </a:rPr>
              <a:t>besaran yang dikontrol dapat dibandingkan terhadap harga yang diinginkan</a:t>
            </a:r>
            <a:r>
              <a:rPr lang="id" sz="1600"/>
              <a:t> melalui alat pencatat (indicator/recorder)”</a:t>
            </a:r>
            <a:endParaRPr sz="16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Contoh </a:t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3858600" y="3683225"/>
            <a:ext cx="49737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SzPts val="1000"/>
              <a:buFont typeface="Source Code Pro"/>
              <a:buChar char="●"/>
            </a:pPr>
            <a:r>
              <a:rPr lang="id" sz="1000">
                <a:latin typeface="Source Code Pro"/>
                <a:ea typeface="Source Code Pro"/>
                <a:cs typeface="Source Code Pro"/>
                <a:sym typeface="Source Code Pro"/>
              </a:rPr>
              <a:t>Arus listrik dari sumber tegangan dikontrol oleh MCB untuk diteruskan sebagai sumber energi listrik lampu 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292100" lvl="0" marL="457200" marR="0" rtl="0" algn="l">
              <a:spcBef>
                <a:spcPts val="0"/>
              </a:spcBef>
              <a:spcAft>
                <a:spcPts val="0"/>
              </a:spcAft>
              <a:buSzPts val="1000"/>
              <a:buFont typeface="Source Code Pro"/>
              <a:buChar char="●"/>
            </a:pPr>
            <a:r>
              <a:rPr lang="id" sz="1000">
                <a:latin typeface="Source Code Pro"/>
                <a:ea typeface="Source Code Pro"/>
                <a:cs typeface="Source Code Pro"/>
                <a:sym typeface="Source Code Pro"/>
              </a:rPr>
              <a:t>Feedback (sensor LDR) berdasarkan cahaya matahari, jika matahari terang lampu mati, jika matahari gelap lampu nyala</a:t>
            </a:r>
            <a:endParaRPr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b="7595" l="0" r="0" t="0"/>
          <a:stretch/>
        </p:blipFill>
        <p:spPr>
          <a:xfrm>
            <a:off x="4439639" y="2627225"/>
            <a:ext cx="3811625" cy="10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925" y="3131425"/>
            <a:ext cx="3449075" cy="17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SISTEM KONTROL LOOP TERBUKA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933650"/>
            <a:ext cx="85206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Sistem Kontrol Loop Terbuka (Open Loop Control System)</a:t>
            </a:r>
            <a:endParaRPr/>
          </a:p>
          <a:p>
            <a:pPr indent="0" lvl="0" marL="4500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d" sz="1600"/>
              <a:t>“Sistem kontrol dimana keluaran </a:t>
            </a:r>
            <a:r>
              <a:rPr b="1" lang="id" sz="1600">
                <a:solidFill>
                  <a:srgbClr val="0000FF"/>
                </a:solidFill>
              </a:rPr>
              <a:t>tidak memberikan efek terhadap besaran masukan</a:t>
            </a:r>
            <a:r>
              <a:rPr lang="id" sz="1600"/>
              <a:t>, sehingga variabel yang dikontrol tidak dapat dibandingkan terhadap harga yang diinginkan”</a:t>
            </a:r>
            <a:endParaRPr sz="16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d"/>
              <a:t>Contoh </a:t>
            </a: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3901400" y="3131563"/>
            <a:ext cx="44886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Font typeface="Source Code Pro"/>
              <a:buChar char="●"/>
            </a:pPr>
            <a:r>
              <a:rPr lang="id" sz="1200">
                <a:latin typeface="Source Code Pro"/>
                <a:ea typeface="Source Code Pro"/>
                <a:cs typeface="Source Code Pro"/>
                <a:sym typeface="Source Code Pro"/>
              </a:rPr>
              <a:t>Apakah hasil akhir kebersihan baju mempengaruhi proses perputaran mesin cuci?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Font typeface="Source Code Pro"/>
              <a:buChar char="●"/>
            </a:pPr>
            <a:r>
              <a:rPr lang="id" sz="1200">
                <a:latin typeface="Source Code Pro"/>
                <a:ea typeface="Source Code Pro"/>
                <a:cs typeface="Source Code Pro"/>
                <a:sym typeface="Source Code Pro"/>
              </a:rPr>
              <a:t>atau putaran mesin cuci hanya bergantung settingan timer tanpa memperhatikan hasil akhir kebersihan baju?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3">
            <a:alphaModFix/>
          </a:blip>
          <a:srcRect b="0" l="0" r="5383" t="0"/>
          <a:stretch/>
        </p:blipFill>
        <p:spPr>
          <a:xfrm>
            <a:off x="1698525" y="2485075"/>
            <a:ext cx="2202876" cy="22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4">
            <a:alphaModFix/>
          </a:blip>
          <a:srcRect b="37472" l="0" r="0" t="0"/>
          <a:stretch/>
        </p:blipFill>
        <p:spPr>
          <a:xfrm>
            <a:off x="3651025" y="2261400"/>
            <a:ext cx="4537999" cy="87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Perangkat Analog dan digital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1228675"/>
            <a:ext cx="8241600" cy="3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1500"/>
              <a:t>Analog: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1500"/>
              <a:t>Sinyal kontinu, berubah secara halus, dengan nilai tak terbatas dalam suatu rentang.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1500"/>
              <a:t>Digital: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1500"/>
              <a:t>Sinyal diskrit, hanya memiliki nilai tertentu (seperti 0 dan 1).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1500"/>
              <a:t>Analog Devices: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d" sz="1500"/>
              <a:t>Thermocouple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d" sz="1500"/>
              <a:t>Potensiometer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d" sz="1500"/>
              <a:t>Pressure transducer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1500"/>
              <a:t>Digital Devices: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d" sz="1500"/>
              <a:t>Limit switch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d" sz="1500"/>
              <a:t>PLC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d" sz="1500"/>
              <a:t>Digital encoder</a:t>
            </a:r>
            <a:endParaRPr sz="1500"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2025" y="3057050"/>
            <a:ext cx="1779951" cy="1779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4137800" y="4444300"/>
            <a:ext cx="20688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Thermocouple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6775" y="3479925"/>
            <a:ext cx="1415015" cy="119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7265825" y="4674100"/>
            <a:ext cx="20688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PLC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Terimakasih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id"/>
              <a:t>Semoga Bermanfaat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