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7" r:id="rId4"/>
    <p:sldId id="260" r:id="rId5"/>
    <p:sldId id="263" r:id="rId6"/>
    <p:sldId id="264" r:id="rId7"/>
    <p:sldId id="265" r:id="rId8"/>
    <p:sldId id="266" r:id="rId9"/>
    <p:sldId id="269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601"/>
    <a:srgbClr val="58B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B3243-3C79-AC45-944A-63656B6B6A84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7E90FD-CE77-3740-9807-8A2ADBA5BCDE}">
      <dgm:prSet phldrT="[Text]"/>
      <dgm:spPr/>
      <dgm:t>
        <a:bodyPr/>
        <a:lstStyle/>
        <a:p>
          <a:r>
            <a:rPr lang="en-US" dirty="0" smtClean="0"/>
            <a:t>PROBABILITAS</a:t>
          </a:r>
          <a:endParaRPr lang="en-US" dirty="0"/>
        </a:p>
      </dgm:t>
    </dgm:pt>
    <dgm:pt modelId="{39062DC5-D34F-0340-813C-638A03F0FCD6}" type="parTrans" cxnId="{3BCB5F96-0CA3-7148-8523-85A78D4D57C5}">
      <dgm:prSet/>
      <dgm:spPr/>
      <dgm:t>
        <a:bodyPr/>
        <a:lstStyle/>
        <a:p>
          <a:endParaRPr lang="en-US"/>
        </a:p>
      </dgm:t>
    </dgm:pt>
    <dgm:pt modelId="{36163046-AC10-A447-87FB-6B8846BADEE3}" type="sibTrans" cxnId="{3BCB5F96-0CA3-7148-8523-85A78D4D57C5}">
      <dgm:prSet/>
      <dgm:spPr/>
      <dgm:t>
        <a:bodyPr/>
        <a:lstStyle/>
        <a:p>
          <a:endParaRPr lang="en-US"/>
        </a:p>
      </dgm:t>
    </dgm:pt>
    <dgm:pt modelId="{7EB81FC2-BCA0-234C-B885-FB6BA65141EC}">
      <dgm:prSet phldrT="[Text]"/>
      <dgm:spPr/>
      <dgm:t>
        <a:bodyPr/>
        <a:lstStyle/>
        <a:p>
          <a:r>
            <a:rPr lang="en-US" dirty="0" err="1" smtClean="0"/>
            <a:t>Distribusi</a:t>
          </a:r>
          <a:r>
            <a:rPr lang="en-US" dirty="0" smtClean="0"/>
            <a:t> normal</a:t>
          </a:r>
          <a:endParaRPr lang="en-US" dirty="0"/>
        </a:p>
      </dgm:t>
    </dgm:pt>
    <dgm:pt modelId="{200D5F38-C71A-F64F-A06E-68DAE190EDE7}" type="parTrans" cxnId="{30F1B134-CF1A-0841-80B5-7DF775449165}">
      <dgm:prSet/>
      <dgm:spPr/>
      <dgm:t>
        <a:bodyPr/>
        <a:lstStyle/>
        <a:p>
          <a:endParaRPr lang="en-US"/>
        </a:p>
      </dgm:t>
    </dgm:pt>
    <dgm:pt modelId="{685CF86C-68F8-6641-B540-4E1C28600CDC}" type="sibTrans" cxnId="{30F1B134-CF1A-0841-80B5-7DF775449165}">
      <dgm:prSet/>
      <dgm:spPr/>
      <dgm:t>
        <a:bodyPr/>
        <a:lstStyle/>
        <a:p>
          <a:endParaRPr lang="en-US"/>
        </a:p>
      </dgm:t>
    </dgm:pt>
    <dgm:pt modelId="{0AA8BBD2-DD01-7F4C-A848-2F80BDF97CF5}">
      <dgm:prSet phldrT="[Text]"/>
      <dgm:spPr/>
      <dgm:t>
        <a:bodyPr/>
        <a:lstStyle/>
        <a:p>
          <a:r>
            <a:rPr lang="en-US" dirty="0" err="1" smtClean="0"/>
            <a:t>Distribusi</a:t>
          </a:r>
          <a:r>
            <a:rPr lang="en-US" dirty="0" smtClean="0"/>
            <a:t> binomial</a:t>
          </a:r>
          <a:endParaRPr lang="en-US" dirty="0"/>
        </a:p>
      </dgm:t>
    </dgm:pt>
    <dgm:pt modelId="{A023A397-069F-7544-BF4F-833761761ACB}" type="parTrans" cxnId="{20FA6D6B-EE1C-D04E-A7F3-ADA9679DFD0D}">
      <dgm:prSet/>
      <dgm:spPr/>
      <dgm:t>
        <a:bodyPr/>
        <a:lstStyle/>
        <a:p>
          <a:endParaRPr lang="en-US"/>
        </a:p>
      </dgm:t>
    </dgm:pt>
    <dgm:pt modelId="{DB84FA94-FB57-1348-88A7-5D3F6FDCE9F5}" type="sibTrans" cxnId="{20FA6D6B-EE1C-D04E-A7F3-ADA9679DFD0D}">
      <dgm:prSet/>
      <dgm:spPr/>
      <dgm:t>
        <a:bodyPr/>
        <a:lstStyle/>
        <a:p>
          <a:endParaRPr lang="en-US"/>
        </a:p>
      </dgm:t>
    </dgm:pt>
    <dgm:pt modelId="{371D68F6-782D-3045-9791-9E5CD415A5B7}" type="pres">
      <dgm:prSet presAssocID="{B95B3243-3C79-AC45-944A-63656B6B6A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6E383E-4AB8-9F47-BF14-8C901E6F9BC0}" type="pres">
      <dgm:prSet presAssocID="{297E90FD-CE77-3740-9807-8A2ADBA5BCDE}" presName="root1" presStyleCnt="0"/>
      <dgm:spPr/>
    </dgm:pt>
    <dgm:pt modelId="{7F4AE838-5D0E-7D4B-A5DE-6E8E3EDF263E}" type="pres">
      <dgm:prSet presAssocID="{297E90FD-CE77-3740-9807-8A2ADBA5BCDE}" presName="LevelOneTextNode" presStyleLbl="node0" presStyleIdx="0" presStyleCnt="1">
        <dgm:presLayoutVars>
          <dgm:chPref val="3"/>
        </dgm:presLayoutVars>
      </dgm:prSet>
      <dgm:spPr/>
    </dgm:pt>
    <dgm:pt modelId="{CD2791B2-4734-B944-9CEF-6D96F9161101}" type="pres">
      <dgm:prSet presAssocID="{297E90FD-CE77-3740-9807-8A2ADBA5BCDE}" presName="level2hierChild" presStyleCnt="0"/>
      <dgm:spPr/>
    </dgm:pt>
    <dgm:pt modelId="{4CFF2BDE-707C-9B4F-B977-440E5FEDE8A6}" type="pres">
      <dgm:prSet presAssocID="{200D5F38-C71A-F64F-A06E-68DAE190EDE7}" presName="conn2-1" presStyleLbl="parChTrans1D2" presStyleIdx="0" presStyleCnt="2"/>
      <dgm:spPr/>
    </dgm:pt>
    <dgm:pt modelId="{6CA66F9F-146F-E84D-A7D1-D111387F20A3}" type="pres">
      <dgm:prSet presAssocID="{200D5F38-C71A-F64F-A06E-68DAE190EDE7}" presName="connTx" presStyleLbl="parChTrans1D2" presStyleIdx="0" presStyleCnt="2"/>
      <dgm:spPr/>
    </dgm:pt>
    <dgm:pt modelId="{8A7AA397-7E60-0F44-AF0B-375E0A1F378C}" type="pres">
      <dgm:prSet presAssocID="{7EB81FC2-BCA0-234C-B885-FB6BA65141EC}" presName="root2" presStyleCnt="0"/>
      <dgm:spPr/>
    </dgm:pt>
    <dgm:pt modelId="{C57B2F4A-826D-1749-93B6-3E10C3C4E82A}" type="pres">
      <dgm:prSet presAssocID="{7EB81FC2-BCA0-234C-B885-FB6BA65141EC}" presName="LevelTwoTextNode" presStyleLbl="node2" presStyleIdx="0" presStyleCnt="2" custLinFactNeighborY="-75166">
        <dgm:presLayoutVars>
          <dgm:chPref val="3"/>
        </dgm:presLayoutVars>
      </dgm:prSet>
      <dgm:spPr/>
    </dgm:pt>
    <dgm:pt modelId="{37F4BDE1-3C61-5446-9DE4-D0179B1E73A4}" type="pres">
      <dgm:prSet presAssocID="{7EB81FC2-BCA0-234C-B885-FB6BA65141EC}" presName="level3hierChild" presStyleCnt="0"/>
      <dgm:spPr/>
    </dgm:pt>
    <dgm:pt modelId="{005992DA-2543-4940-B3FF-6083317B98F2}" type="pres">
      <dgm:prSet presAssocID="{A023A397-069F-7544-BF4F-833761761ACB}" presName="conn2-1" presStyleLbl="parChTrans1D2" presStyleIdx="1" presStyleCnt="2"/>
      <dgm:spPr/>
    </dgm:pt>
    <dgm:pt modelId="{9C059D70-106E-6647-8FB2-447261D3E2C5}" type="pres">
      <dgm:prSet presAssocID="{A023A397-069F-7544-BF4F-833761761ACB}" presName="connTx" presStyleLbl="parChTrans1D2" presStyleIdx="1" presStyleCnt="2"/>
      <dgm:spPr/>
    </dgm:pt>
    <dgm:pt modelId="{60D48361-B37B-404D-AA2E-4D27A0A73040}" type="pres">
      <dgm:prSet presAssocID="{0AA8BBD2-DD01-7F4C-A848-2F80BDF97CF5}" presName="root2" presStyleCnt="0"/>
      <dgm:spPr/>
    </dgm:pt>
    <dgm:pt modelId="{C6FD439A-3F60-4F46-AE07-385051816E5C}" type="pres">
      <dgm:prSet presAssocID="{0AA8BBD2-DD01-7F4C-A848-2F80BDF97CF5}" presName="LevelTwoTextNode" presStyleLbl="node2" presStyleIdx="1" presStyleCnt="2" custLinFactNeighborY="59826">
        <dgm:presLayoutVars>
          <dgm:chPref val="3"/>
        </dgm:presLayoutVars>
      </dgm:prSet>
      <dgm:spPr/>
    </dgm:pt>
    <dgm:pt modelId="{75F24261-C484-8546-BF38-75DF068AAF3F}" type="pres">
      <dgm:prSet presAssocID="{0AA8BBD2-DD01-7F4C-A848-2F80BDF97CF5}" presName="level3hierChild" presStyleCnt="0"/>
      <dgm:spPr/>
    </dgm:pt>
  </dgm:ptLst>
  <dgm:cxnLst>
    <dgm:cxn modelId="{CF78A6DA-40CF-6D43-B696-0F25E1E53595}" type="presOf" srcId="{0AA8BBD2-DD01-7F4C-A848-2F80BDF97CF5}" destId="{C6FD439A-3F60-4F46-AE07-385051816E5C}" srcOrd="0" destOrd="0" presId="urn:microsoft.com/office/officeart/2008/layout/HorizontalMultiLevelHierarchy"/>
    <dgm:cxn modelId="{54B2CA45-EDBF-1E40-AFD8-8887C0284AB6}" type="presOf" srcId="{200D5F38-C71A-F64F-A06E-68DAE190EDE7}" destId="{4CFF2BDE-707C-9B4F-B977-440E5FEDE8A6}" srcOrd="0" destOrd="0" presId="urn:microsoft.com/office/officeart/2008/layout/HorizontalMultiLevelHierarchy"/>
    <dgm:cxn modelId="{C617D5A5-55EA-A64D-9FF6-FCF851C8F696}" type="presOf" srcId="{A023A397-069F-7544-BF4F-833761761ACB}" destId="{9C059D70-106E-6647-8FB2-447261D3E2C5}" srcOrd="1" destOrd="0" presId="urn:microsoft.com/office/officeart/2008/layout/HorizontalMultiLevelHierarchy"/>
    <dgm:cxn modelId="{DDE189A4-5675-1644-AE85-E752B0202FA2}" type="presOf" srcId="{7EB81FC2-BCA0-234C-B885-FB6BA65141EC}" destId="{C57B2F4A-826D-1749-93B6-3E10C3C4E82A}" srcOrd="0" destOrd="0" presId="urn:microsoft.com/office/officeart/2008/layout/HorizontalMultiLevelHierarchy"/>
    <dgm:cxn modelId="{8F9046A1-DDDC-F14A-A97A-2334E1F23BA5}" type="presOf" srcId="{297E90FD-CE77-3740-9807-8A2ADBA5BCDE}" destId="{7F4AE838-5D0E-7D4B-A5DE-6E8E3EDF263E}" srcOrd="0" destOrd="0" presId="urn:microsoft.com/office/officeart/2008/layout/HorizontalMultiLevelHierarchy"/>
    <dgm:cxn modelId="{A5E28259-69C2-194E-A69C-E841A0948CE0}" type="presOf" srcId="{A023A397-069F-7544-BF4F-833761761ACB}" destId="{005992DA-2543-4940-B3FF-6083317B98F2}" srcOrd="0" destOrd="0" presId="urn:microsoft.com/office/officeart/2008/layout/HorizontalMultiLevelHierarchy"/>
    <dgm:cxn modelId="{30F1B134-CF1A-0841-80B5-7DF775449165}" srcId="{297E90FD-CE77-3740-9807-8A2ADBA5BCDE}" destId="{7EB81FC2-BCA0-234C-B885-FB6BA65141EC}" srcOrd="0" destOrd="0" parTransId="{200D5F38-C71A-F64F-A06E-68DAE190EDE7}" sibTransId="{685CF86C-68F8-6641-B540-4E1C28600CDC}"/>
    <dgm:cxn modelId="{073436BF-CC26-9641-8A7E-56CF76EF99A3}" type="presOf" srcId="{200D5F38-C71A-F64F-A06E-68DAE190EDE7}" destId="{6CA66F9F-146F-E84D-A7D1-D111387F20A3}" srcOrd="1" destOrd="0" presId="urn:microsoft.com/office/officeart/2008/layout/HorizontalMultiLevelHierarchy"/>
    <dgm:cxn modelId="{20FA6D6B-EE1C-D04E-A7F3-ADA9679DFD0D}" srcId="{297E90FD-CE77-3740-9807-8A2ADBA5BCDE}" destId="{0AA8BBD2-DD01-7F4C-A848-2F80BDF97CF5}" srcOrd="1" destOrd="0" parTransId="{A023A397-069F-7544-BF4F-833761761ACB}" sibTransId="{DB84FA94-FB57-1348-88A7-5D3F6FDCE9F5}"/>
    <dgm:cxn modelId="{1EB3CA08-92B6-CC48-B8C9-07A19BA33EE9}" type="presOf" srcId="{B95B3243-3C79-AC45-944A-63656B6B6A84}" destId="{371D68F6-782D-3045-9791-9E5CD415A5B7}" srcOrd="0" destOrd="0" presId="urn:microsoft.com/office/officeart/2008/layout/HorizontalMultiLevelHierarchy"/>
    <dgm:cxn modelId="{3BCB5F96-0CA3-7148-8523-85A78D4D57C5}" srcId="{B95B3243-3C79-AC45-944A-63656B6B6A84}" destId="{297E90FD-CE77-3740-9807-8A2ADBA5BCDE}" srcOrd="0" destOrd="0" parTransId="{39062DC5-D34F-0340-813C-638A03F0FCD6}" sibTransId="{36163046-AC10-A447-87FB-6B8846BADEE3}"/>
    <dgm:cxn modelId="{E94B20B8-732B-0844-840C-6A23E606DA24}" type="presParOf" srcId="{371D68F6-782D-3045-9791-9E5CD415A5B7}" destId="{8C6E383E-4AB8-9F47-BF14-8C901E6F9BC0}" srcOrd="0" destOrd="0" presId="urn:microsoft.com/office/officeart/2008/layout/HorizontalMultiLevelHierarchy"/>
    <dgm:cxn modelId="{8197D17A-7333-0747-A1D7-E8F362AF9FE9}" type="presParOf" srcId="{8C6E383E-4AB8-9F47-BF14-8C901E6F9BC0}" destId="{7F4AE838-5D0E-7D4B-A5DE-6E8E3EDF263E}" srcOrd="0" destOrd="0" presId="urn:microsoft.com/office/officeart/2008/layout/HorizontalMultiLevelHierarchy"/>
    <dgm:cxn modelId="{7AD01108-D136-B148-93B2-BD03F3C2F602}" type="presParOf" srcId="{8C6E383E-4AB8-9F47-BF14-8C901E6F9BC0}" destId="{CD2791B2-4734-B944-9CEF-6D96F9161101}" srcOrd="1" destOrd="0" presId="urn:microsoft.com/office/officeart/2008/layout/HorizontalMultiLevelHierarchy"/>
    <dgm:cxn modelId="{62EB93CD-CF7C-4849-9730-8B0CB5220BAE}" type="presParOf" srcId="{CD2791B2-4734-B944-9CEF-6D96F9161101}" destId="{4CFF2BDE-707C-9B4F-B977-440E5FEDE8A6}" srcOrd="0" destOrd="0" presId="urn:microsoft.com/office/officeart/2008/layout/HorizontalMultiLevelHierarchy"/>
    <dgm:cxn modelId="{4ADFAE17-2DEF-0D46-A5F3-7C1E989BB162}" type="presParOf" srcId="{4CFF2BDE-707C-9B4F-B977-440E5FEDE8A6}" destId="{6CA66F9F-146F-E84D-A7D1-D111387F20A3}" srcOrd="0" destOrd="0" presId="urn:microsoft.com/office/officeart/2008/layout/HorizontalMultiLevelHierarchy"/>
    <dgm:cxn modelId="{DB8800EC-B706-2A47-B2B8-0D3366614474}" type="presParOf" srcId="{CD2791B2-4734-B944-9CEF-6D96F9161101}" destId="{8A7AA397-7E60-0F44-AF0B-375E0A1F378C}" srcOrd="1" destOrd="0" presId="urn:microsoft.com/office/officeart/2008/layout/HorizontalMultiLevelHierarchy"/>
    <dgm:cxn modelId="{E0EF5946-1185-BD4E-B0E1-9523A02555F3}" type="presParOf" srcId="{8A7AA397-7E60-0F44-AF0B-375E0A1F378C}" destId="{C57B2F4A-826D-1749-93B6-3E10C3C4E82A}" srcOrd="0" destOrd="0" presId="urn:microsoft.com/office/officeart/2008/layout/HorizontalMultiLevelHierarchy"/>
    <dgm:cxn modelId="{89C759BF-2E4E-9B47-9E55-5AC541A66A3C}" type="presParOf" srcId="{8A7AA397-7E60-0F44-AF0B-375E0A1F378C}" destId="{37F4BDE1-3C61-5446-9DE4-D0179B1E73A4}" srcOrd="1" destOrd="0" presId="urn:microsoft.com/office/officeart/2008/layout/HorizontalMultiLevelHierarchy"/>
    <dgm:cxn modelId="{E2913C1F-9AF2-284F-B1BF-0DEF90FDE3EE}" type="presParOf" srcId="{CD2791B2-4734-B944-9CEF-6D96F9161101}" destId="{005992DA-2543-4940-B3FF-6083317B98F2}" srcOrd="2" destOrd="0" presId="urn:microsoft.com/office/officeart/2008/layout/HorizontalMultiLevelHierarchy"/>
    <dgm:cxn modelId="{043A60BA-9A16-5843-9197-4609ACCD66DE}" type="presParOf" srcId="{005992DA-2543-4940-B3FF-6083317B98F2}" destId="{9C059D70-106E-6647-8FB2-447261D3E2C5}" srcOrd="0" destOrd="0" presId="urn:microsoft.com/office/officeart/2008/layout/HorizontalMultiLevelHierarchy"/>
    <dgm:cxn modelId="{8BBFC30F-61BE-A445-B7CE-90D151BC4FC0}" type="presParOf" srcId="{CD2791B2-4734-B944-9CEF-6D96F9161101}" destId="{60D48361-B37B-404D-AA2E-4D27A0A73040}" srcOrd="3" destOrd="0" presId="urn:microsoft.com/office/officeart/2008/layout/HorizontalMultiLevelHierarchy"/>
    <dgm:cxn modelId="{660C95F9-0784-F943-A92C-5148C0C94D82}" type="presParOf" srcId="{60D48361-B37B-404D-AA2E-4D27A0A73040}" destId="{C6FD439A-3F60-4F46-AE07-385051816E5C}" srcOrd="0" destOrd="0" presId="urn:microsoft.com/office/officeart/2008/layout/HorizontalMultiLevelHierarchy"/>
    <dgm:cxn modelId="{D777930F-41A1-274F-95C7-79072549864F}" type="presParOf" srcId="{60D48361-B37B-404D-AA2E-4D27A0A73040}" destId="{75F24261-C484-8546-BF38-75DF068AAF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992DA-2543-4940-B3FF-6083317B98F2}">
      <dsp:nvSpPr>
        <dsp:cNvPr id="0" name=""/>
        <dsp:cNvSpPr/>
      </dsp:nvSpPr>
      <dsp:spPr>
        <a:xfrm>
          <a:off x="2590125" y="2186781"/>
          <a:ext cx="545120" cy="1016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560" y="0"/>
              </a:lnTo>
              <a:lnTo>
                <a:pt x="272560" y="1016500"/>
              </a:lnTo>
              <a:lnTo>
                <a:pt x="545120" y="10165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3850" y="2666195"/>
        <a:ext cx="57672" cy="57672"/>
      </dsp:txXfrm>
    </dsp:sp>
    <dsp:sp modelId="{4CFF2BDE-707C-9B4F-B977-440E5FEDE8A6}">
      <dsp:nvSpPr>
        <dsp:cNvPr id="0" name=""/>
        <dsp:cNvSpPr/>
      </dsp:nvSpPr>
      <dsp:spPr>
        <a:xfrm>
          <a:off x="2590125" y="1042808"/>
          <a:ext cx="545120" cy="1143972"/>
        </a:xfrm>
        <a:custGeom>
          <a:avLst/>
          <a:gdLst/>
          <a:ahLst/>
          <a:cxnLst/>
          <a:rect l="0" t="0" r="0" b="0"/>
          <a:pathLst>
            <a:path>
              <a:moveTo>
                <a:pt x="0" y="1143972"/>
              </a:moveTo>
              <a:lnTo>
                <a:pt x="272560" y="1143972"/>
              </a:lnTo>
              <a:lnTo>
                <a:pt x="272560" y="0"/>
              </a:lnTo>
              <a:lnTo>
                <a:pt x="54512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1005" y="1583114"/>
        <a:ext cx="63360" cy="63360"/>
      </dsp:txXfrm>
    </dsp:sp>
    <dsp:sp modelId="{7F4AE838-5D0E-7D4B-A5DE-6E8E3EDF263E}">
      <dsp:nvSpPr>
        <dsp:cNvPr id="0" name=""/>
        <dsp:cNvSpPr/>
      </dsp:nvSpPr>
      <dsp:spPr>
        <a:xfrm rot="16200000">
          <a:off x="-12144" y="1771293"/>
          <a:ext cx="4373563" cy="830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PROBABILITAS</a:t>
          </a:r>
          <a:endParaRPr lang="en-US" sz="4700" kern="1200" dirty="0"/>
        </a:p>
      </dsp:txBody>
      <dsp:txXfrm>
        <a:off x="-12144" y="1771293"/>
        <a:ext cx="4373563" cy="830976"/>
      </dsp:txXfrm>
    </dsp:sp>
    <dsp:sp modelId="{C57B2F4A-826D-1749-93B6-3E10C3C4E82A}">
      <dsp:nvSpPr>
        <dsp:cNvPr id="0" name=""/>
        <dsp:cNvSpPr/>
      </dsp:nvSpPr>
      <dsp:spPr>
        <a:xfrm>
          <a:off x="3135246" y="627320"/>
          <a:ext cx="2725604" cy="830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Distribusi</a:t>
          </a:r>
          <a:r>
            <a:rPr lang="en-US" sz="2800" kern="1200" dirty="0" smtClean="0"/>
            <a:t> normal</a:t>
          </a:r>
          <a:endParaRPr lang="en-US" sz="2800" kern="1200" dirty="0"/>
        </a:p>
      </dsp:txBody>
      <dsp:txXfrm>
        <a:off x="3135246" y="627320"/>
        <a:ext cx="2725604" cy="830976"/>
      </dsp:txXfrm>
    </dsp:sp>
    <dsp:sp modelId="{C6FD439A-3F60-4F46-AE07-385051816E5C}">
      <dsp:nvSpPr>
        <dsp:cNvPr id="0" name=""/>
        <dsp:cNvSpPr/>
      </dsp:nvSpPr>
      <dsp:spPr>
        <a:xfrm>
          <a:off x="3135246" y="2787793"/>
          <a:ext cx="2725604" cy="830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Distribusi</a:t>
          </a:r>
          <a:r>
            <a:rPr lang="en-US" sz="2800" kern="1200" dirty="0" smtClean="0"/>
            <a:t> binomial</a:t>
          </a:r>
          <a:endParaRPr lang="en-US" sz="2800" kern="1200" dirty="0"/>
        </a:p>
      </dsp:txBody>
      <dsp:txXfrm>
        <a:off x="3135246" y="2787793"/>
        <a:ext cx="2725604" cy="83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90046B7-12EC-7049-889E-9237E8598BC5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ABB0683-46C5-0E46-996D-E0D7070774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DISTRIBUSI PROBABILITAS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Intanurfemi</a:t>
            </a:r>
            <a:r>
              <a:rPr lang="en-US" dirty="0" smtClean="0"/>
              <a:t> B. </a:t>
            </a:r>
            <a:r>
              <a:rPr lang="en-US" dirty="0" err="1" smtClean="0"/>
              <a:t>Hismayasari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71432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4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6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pretan Layar 2020-11-25 pada 12.1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49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499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267CF2"/>
                </a:solidFill>
              </a:rPr>
              <a:t>Untuk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mengetahui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luas</a:t>
            </a:r>
            <a:r>
              <a:rPr lang="en-US" sz="2400" dirty="0" smtClean="0">
                <a:solidFill>
                  <a:srgbClr val="267CF2"/>
                </a:solidFill>
              </a:rPr>
              <a:t> di </a:t>
            </a:r>
            <a:r>
              <a:rPr lang="en-US" sz="2400" dirty="0" err="1" smtClean="0">
                <a:solidFill>
                  <a:srgbClr val="267CF2"/>
                </a:solidFill>
              </a:rPr>
              <a:t>bawah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kurva</a:t>
            </a:r>
            <a:r>
              <a:rPr lang="en-US" sz="2400" dirty="0" smtClean="0">
                <a:solidFill>
                  <a:srgbClr val="267CF2"/>
                </a:solidFill>
              </a:rPr>
              <a:t> normal </a:t>
            </a:r>
            <a:r>
              <a:rPr lang="en-US" sz="2400" dirty="0" err="1" smtClean="0">
                <a:solidFill>
                  <a:srgbClr val="267CF2"/>
                </a:solidFill>
              </a:rPr>
              <a:t>standar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maka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digunakan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tabel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luas</a:t>
            </a:r>
            <a:r>
              <a:rPr lang="en-US" sz="2400" dirty="0" smtClean="0">
                <a:solidFill>
                  <a:srgbClr val="267CF2"/>
                </a:solidFill>
              </a:rPr>
              <a:t> </a:t>
            </a:r>
            <a:r>
              <a:rPr lang="en-US" sz="2400" dirty="0" err="1" smtClean="0">
                <a:solidFill>
                  <a:srgbClr val="267CF2"/>
                </a:solidFill>
              </a:rPr>
              <a:t>kurva</a:t>
            </a:r>
            <a:r>
              <a:rPr lang="en-US" sz="2400" dirty="0" smtClean="0">
                <a:solidFill>
                  <a:srgbClr val="267CF2"/>
                </a:solidFill>
              </a:rPr>
              <a:t> normal </a:t>
            </a:r>
            <a:r>
              <a:rPr lang="en-US" sz="2400" dirty="0" err="1" smtClean="0">
                <a:solidFill>
                  <a:srgbClr val="267CF2"/>
                </a:solidFill>
              </a:rPr>
              <a:t>standar</a:t>
            </a:r>
            <a:endParaRPr lang="en-US" sz="2400" dirty="0">
              <a:solidFill>
                <a:srgbClr val="267C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8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8" y="2137975"/>
            <a:ext cx="2806505" cy="247555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r>
              <a:rPr lang="en-US" sz="2800" dirty="0" smtClean="0"/>
              <a:t> normal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(</a:t>
            </a:r>
            <a:r>
              <a:rPr lang="en-US" sz="2800" dirty="0" err="1" smtClean="0"/>
              <a:t>tabel</a:t>
            </a:r>
            <a:r>
              <a:rPr lang="en-US" sz="2800" dirty="0" smtClean="0"/>
              <a:t> Z)</a:t>
            </a:r>
            <a:endParaRPr lang="en-US" sz="2800" dirty="0"/>
          </a:p>
        </p:txBody>
      </p:sp>
      <p:pic>
        <p:nvPicPr>
          <p:cNvPr id="5" name="Picture 4" descr="tabel-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50" y="0"/>
            <a:ext cx="4460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28600"/>
            <a:ext cx="9144000" cy="6382234"/>
            <a:chOff x="0" y="228600"/>
            <a:chExt cx="9144000" cy="6382234"/>
          </a:xfrm>
        </p:grpSpPr>
        <p:pic>
          <p:nvPicPr>
            <p:cNvPr id="4" name="Picture 3" descr="Jepretan Layar 2020-11-25 pada 12.25.1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600"/>
              <a:ext cx="9144000" cy="63822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98792" y="4918952"/>
              <a:ext cx="467999" cy="292388"/>
            </a:xfrm>
            <a:prstGeom prst="rect">
              <a:avLst/>
            </a:prstGeom>
            <a:solidFill>
              <a:srgbClr val="62C60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Book Antiqua"/>
                  <a:cs typeface="Book Antiqua"/>
                </a:rPr>
                <a:t>0,07</a:t>
              </a:r>
              <a:endParaRPr lang="en-US" sz="1300" dirty="0">
                <a:latin typeface="Book Antiqua"/>
                <a:cs typeface="Book Antiqu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9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3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DISTRIBUSI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58B101"/>
                </a:solidFill>
              </a:rPr>
              <a:t>Menggambarkan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dirty="0" err="1">
                <a:solidFill>
                  <a:srgbClr val="58B101"/>
                </a:solidFill>
              </a:rPr>
              <a:t>fenomena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dirty="0" err="1">
                <a:solidFill>
                  <a:srgbClr val="58B101"/>
                </a:solidFill>
              </a:rPr>
              <a:t>dengan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dirty="0" err="1">
                <a:solidFill>
                  <a:srgbClr val="58B101"/>
                </a:solidFill>
              </a:rPr>
              <a:t>dua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dirty="0" err="1">
                <a:solidFill>
                  <a:srgbClr val="58B101"/>
                </a:solidFill>
              </a:rPr>
              <a:t>hasil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dirty="0" err="1">
                <a:solidFill>
                  <a:srgbClr val="58B101"/>
                </a:solidFill>
              </a:rPr>
              <a:t>atau</a:t>
            </a:r>
            <a:r>
              <a:rPr lang="en-US" dirty="0">
                <a:solidFill>
                  <a:srgbClr val="58B101"/>
                </a:solidFill>
              </a:rPr>
              <a:t> </a:t>
            </a:r>
            <a:r>
              <a:rPr lang="en-US" i="1" dirty="0">
                <a:solidFill>
                  <a:srgbClr val="58B101"/>
                </a:solidFill>
              </a:rPr>
              <a:t>outcome. </a:t>
            </a:r>
            <a:r>
              <a:rPr lang="en-US" i="1" dirty="0" err="1">
                <a:solidFill>
                  <a:srgbClr val="58B101"/>
                </a:solidFill>
              </a:rPr>
              <a:t>Contoh</a:t>
            </a:r>
            <a:r>
              <a:rPr lang="en-US" i="1" dirty="0">
                <a:solidFill>
                  <a:srgbClr val="58B101"/>
                </a:solidFill>
              </a:rPr>
              <a:t>: </a:t>
            </a:r>
            <a:r>
              <a:rPr lang="en-US" i="1" dirty="0" err="1">
                <a:solidFill>
                  <a:srgbClr val="58B101"/>
                </a:solidFill>
              </a:rPr>
              <a:t>peluang</a:t>
            </a:r>
            <a:r>
              <a:rPr lang="en-US" i="1" dirty="0">
                <a:solidFill>
                  <a:srgbClr val="58B101"/>
                </a:solidFill>
              </a:rPr>
              <a:t> </a:t>
            </a:r>
            <a:r>
              <a:rPr lang="en-US" i="1" dirty="0" err="1">
                <a:solidFill>
                  <a:srgbClr val="58B101"/>
                </a:solidFill>
              </a:rPr>
              <a:t>sukses</a:t>
            </a:r>
            <a:r>
              <a:rPr lang="en-US" i="1" dirty="0">
                <a:solidFill>
                  <a:srgbClr val="58B101"/>
                </a:solidFill>
              </a:rPr>
              <a:t> </a:t>
            </a:r>
            <a:r>
              <a:rPr lang="en-US" i="1" dirty="0" err="1">
                <a:solidFill>
                  <a:srgbClr val="58B101"/>
                </a:solidFill>
              </a:rPr>
              <a:t>dan</a:t>
            </a:r>
            <a:r>
              <a:rPr lang="en-US" i="1" dirty="0">
                <a:solidFill>
                  <a:srgbClr val="58B101"/>
                </a:solidFill>
              </a:rPr>
              <a:t> </a:t>
            </a:r>
            <a:r>
              <a:rPr lang="en-US" i="1" dirty="0" err="1">
                <a:solidFill>
                  <a:srgbClr val="58B101"/>
                </a:solidFill>
              </a:rPr>
              <a:t>gagal,sehat</a:t>
            </a:r>
            <a:r>
              <a:rPr lang="en-US" i="1" dirty="0">
                <a:solidFill>
                  <a:srgbClr val="58B101"/>
                </a:solidFill>
              </a:rPr>
              <a:t> </a:t>
            </a:r>
            <a:r>
              <a:rPr lang="en-US" i="1" dirty="0" err="1">
                <a:solidFill>
                  <a:srgbClr val="58B101"/>
                </a:solidFill>
              </a:rPr>
              <a:t>dan</a:t>
            </a:r>
            <a:r>
              <a:rPr lang="en-US" i="1" dirty="0">
                <a:solidFill>
                  <a:srgbClr val="58B101"/>
                </a:solidFill>
              </a:rPr>
              <a:t> </a:t>
            </a:r>
            <a:r>
              <a:rPr lang="en-US" i="1" dirty="0" err="1">
                <a:solidFill>
                  <a:srgbClr val="58B101"/>
                </a:solidFill>
              </a:rPr>
              <a:t>sakit</a:t>
            </a:r>
            <a:r>
              <a:rPr lang="en-US" i="1" dirty="0">
                <a:solidFill>
                  <a:srgbClr val="58B101"/>
                </a:solidFill>
              </a:rPr>
              <a:t>, </a:t>
            </a:r>
            <a:r>
              <a:rPr lang="en-US" i="1" dirty="0" err="1" smtClean="0">
                <a:solidFill>
                  <a:srgbClr val="58B101"/>
                </a:solidFill>
              </a:rPr>
              <a:t>dsb</a:t>
            </a:r>
            <a:endParaRPr lang="en-US" i="1" dirty="0" smtClean="0">
              <a:solidFill>
                <a:srgbClr val="58B101"/>
              </a:solidFill>
            </a:endParaRPr>
          </a:p>
          <a:p>
            <a:pPr algn="ctr"/>
            <a:endParaRPr lang="en-US" i="1" dirty="0">
              <a:solidFill>
                <a:srgbClr val="58B101"/>
              </a:solidFill>
            </a:endParaRPr>
          </a:p>
          <a:p>
            <a:pPr algn="ctr"/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Penemu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Distribusi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Binomial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James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Bernaulli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sehingga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dikenal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Distribusi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Bernaulli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9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>
                <a:latin typeface="Calibri" charset="0"/>
              </a:rPr>
              <a:t>Jumlah</a:t>
            </a:r>
            <a:r>
              <a:rPr lang="en-US" sz="2400" dirty="0">
                <a:latin typeface="Calibri" charset="0"/>
              </a:rPr>
              <a:t> trial </a:t>
            </a:r>
            <a:r>
              <a:rPr lang="en-US" sz="2400" dirty="0" err="1" smtClean="0">
                <a:latin typeface="Calibri" charset="0"/>
              </a:rPr>
              <a:t>merupakan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bilangan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bulat</a:t>
            </a:r>
            <a:r>
              <a:rPr lang="en-US" sz="2400" dirty="0">
                <a:latin typeface="Calibri" charset="0"/>
              </a:rPr>
              <a:t>. </a:t>
            </a:r>
            <a:endParaRPr lang="en-US" sz="2400" dirty="0" smtClean="0">
              <a:latin typeface="Calibri" charset="0"/>
            </a:endParaRPr>
          </a:p>
          <a:p>
            <a:pPr algn="ctr"/>
            <a:r>
              <a:rPr lang="en-US" sz="2400" dirty="0" err="1" smtClean="0">
                <a:latin typeface="Calibri" charset="0"/>
              </a:rPr>
              <a:t>Contoh</a:t>
            </a:r>
            <a:r>
              <a:rPr lang="en-US" sz="2400" dirty="0">
                <a:latin typeface="Calibri" charset="0"/>
              </a:rPr>
              <a:t>: </a:t>
            </a:r>
            <a:r>
              <a:rPr lang="en-US" sz="2400" dirty="0" err="1">
                <a:latin typeface="Calibri" charset="0"/>
              </a:rPr>
              <a:t>melambungkancoin</a:t>
            </a:r>
            <a:r>
              <a:rPr lang="en-US" sz="2400" dirty="0">
                <a:latin typeface="Calibri" charset="0"/>
              </a:rPr>
              <a:t> 2 kali, tidakmungkin2 ½ kali</a:t>
            </a:r>
            <a:r>
              <a:rPr lang="en-US" sz="2400" dirty="0" smtClean="0">
                <a:latin typeface="Calibri" charset="0"/>
              </a:rPr>
              <a:t>.</a:t>
            </a:r>
          </a:p>
          <a:p>
            <a:pPr algn="ctr"/>
            <a:endParaRPr lang="en-US" sz="2400" dirty="0">
              <a:latin typeface="Calibri" charset="0"/>
            </a:endParaRPr>
          </a:p>
          <a:p>
            <a:pPr algn="ctr"/>
            <a:endParaRPr lang="en-US" sz="2400" dirty="0">
              <a:latin typeface="Calibri" charset="0"/>
            </a:endParaRPr>
          </a:p>
          <a:p>
            <a:pPr algn="ctr"/>
            <a:r>
              <a:rPr lang="en-US" sz="2400" dirty="0" err="1" smtClean="0">
                <a:latin typeface="Calibri" charset="0"/>
              </a:rPr>
              <a:t>Setiap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eksperimen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mempunyai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dua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i="1" dirty="0" smtClean="0">
                <a:latin typeface="Calibri" charset="0"/>
              </a:rPr>
              <a:t>outcome (</a:t>
            </a:r>
            <a:r>
              <a:rPr lang="en-US" sz="2400" i="1" dirty="0" err="1">
                <a:latin typeface="Calibri" charset="0"/>
              </a:rPr>
              <a:t>hasil</a:t>
            </a:r>
            <a:r>
              <a:rPr lang="en-US" sz="2400" i="1" dirty="0">
                <a:latin typeface="Calibri" charset="0"/>
              </a:rPr>
              <a:t>). </a:t>
            </a:r>
          </a:p>
          <a:p>
            <a:pPr algn="ctr"/>
            <a:r>
              <a:rPr lang="en-US" sz="2400" i="1" dirty="0">
                <a:latin typeface="Calibri" charset="0"/>
              </a:rPr>
              <a:t>   </a:t>
            </a:r>
            <a:r>
              <a:rPr lang="en-US" sz="2400" i="1" dirty="0" err="1">
                <a:latin typeface="Calibri" charset="0"/>
              </a:rPr>
              <a:t>Contoh</a:t>
            </a:r>
            <a:r>
              <a:rPr lang="en-US" sz="2400" i="1" dirty="0">
                <a:latin typeface="Calibri" charset="0"/>
              </a:rPr>
              <a:t>: </a:t>
            </a:r>
            <a:r>
              <a:rPr lang="en-US" sz="2400" i="1" dirty="0" err="1">
                <a:latin typeface="Calibri" charset="0"/>
              </a:rPr>
              <a:t>sukses</a:t>
            </a:r>
            <a:r>
              <a:rPr lang="en-US" sz="2400" i="1" dirty="0">
                <a:latin typeface="Calibri" charset="0"/>
              </a:rPr>
              <a:t>/</a:t>
            </a:r>
            <a:r>
              <a:rPr lang="en-US" sz="2400" i="1" dirty="0" err="1">
                <a:latin typeface="Calibri" charset="0"/>
              </a:rPr>
              <a:t>gagal,laki</a:t>
            </a:r>
            <a:r>
              <a:rPr lang="en-US" sz="2400" i="1" dirty="0">
                <a:latin typeface="Calibri" charset="0"/>
              </a:rPr>
              <a:t>/</a:t>
            </a:r>
            <a:r>
              <a:rPr lang="en-US" sz="2400" i="1" dirty="0" err="1">
                <a:latin typeface="Calibri" charset="0"/>
              </a:rPr>
              <a:t>perempuan</a:t>
            </a:r>
            <a:r>
              <a:rPr lang="en-US" sz="2400" i="1" dirty="0">
                <a:latin typeface="Calibri" charset="0"/>
              </a:rPr>
              <a:t>, </a:t>
            </a:r>
            <a:r>
              <a:rPr lang="en-US" sz="2400" i="1" dirty="0" err="1">
                <a:latin typeface="Calibri" charset="0"/>
              </a:rPr>
              <a:t>sehat</a:t>
            </a:r>
            <a:r>
              <a:rPr lang="en-US" sz="2400" i="1" dirty="0">
                <a:latin typeface="Calibri" charset="0"/>
              </a:rPr>
              <a:t>/</a:t>
            </a:r>
            <a:r>
              <a:rPr lang="en-US" sz="2400" i="1" dirty="0" err="1">
                <a:latin typeface="Calibri" charset="0"/>
              </a:rPr>
              <a:t>sakit,setuju</a:t>
            </a:r>
            <a:r>
              <a:rPr lang="en-US" sz="2400" i="1" dirty="0">
                <a:latin typeface="Calibri" charset="0"/>
              </a:rPr>
              <a:t>/</a:t>
            </a:r>
            <a:r>
              <a:rPr lang="en-US" sz="2400" i="1" dirty="0" err="1">
                <a:latin typeface="Calibri" charset="0"/>
              </a:rPr>
              <a:t>tidaksetuju</a:t>
            </a:r>
            <a:r>
              <a:rPr lang="en-US" sz="2400" i="1" dirty="0">
                <a:latin typeface="Calibri" charset="0"/>
              </a:rPr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51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 err="1" smtClean="0">
                <a:latin typeface="Calibri" charset="0"/>
              </a:rPr>
              <a:t>Peluang</a:t>
            </a:r>
            <a:r>
              <a:rPr lang="fi-FI" sz="2400" dirty="0" smtClean="0">
                <a:latin typeface="Calibri" charset="0"/>
              </a:rPr>
              <a:t> </a:t>
            </a:r>
            <a:r>
              <a:rPr lang="fi-FI" sz="2400" dirty="0" err="1">
                <a:latin typeface="Calibri" charset="0"/>
              </a:rPr>
              <a:t>sukses</a:t>
            </a:r>
            <a:r>
              <a:rPr lang="fi-FI" sz="2400" dirty="0">
                <a:latin typeface="Calibri" charset="0"/>
              </a:rPr>
              <a:t> sama </a:t>
            </a:r>
            <a:r>
              <a:rPr lang="fi-FI" sz="2400" dirty="0" err="1">
                <a:latin typeface="Calibri" charset="0"/>
              </a:rPr>
              <a:t>setiap</a:t>
            </a:r>
            <a:r>
              <a:rPr lang="fi-FI" sz="2400" dirty="0">
                <a:latin typeface="Calibri" charset="0"/>
              </a:rPr>
              <a:t> </a:t>
            </a:r>
            <a:r>
              <a:rPr lang="fi-FI" sz="2400" dirty="0" err="1">
                <a:latin typeface="Calibri" charset="0"/>
              </a:rPr>
              <a:t>eksperimen</a:t>
            </a:r>
            <a:r>
              <a:rPr lang="fi-FI" sz="2400" dirty="0">
                <a:latin typeface="Calibri" charset="0"/>
              </a:rPr>
              <a:t>.</a:t>
            </a:r>
          </a:p>
          <a:p>
            <a:pPr algn="ctr"/>
            <a:r>
              <a:rPr lang="en-US" sz="2400" dirty="0">
                <a:latin typeface="Calibri" charset="0"/>
              </a:rPr>
              <a:t>    </a:t>
            </a:r>
            <a:r>
              <a:rPr lang="en-US" sz="2400" dirty="0" err="1">
                <a:latin typeface="Calibri" charset="0"/>
              </a:rPr>
              <a:t>Contoh</a:t>
            </a:r>
            <a:r>
              <a:rPr lang="en-US" sz="2400" dirty="0">
                <a:latin typeface="Calibri" charset="0"/>
              </a:rPr>
              <a:t>: </a:t>
            </a:r>
            <a:r>
              <a:rPr lang="en-US" sz="2400" dirty="0" err="1">
                <a:latin typeface="Calibri" charset="0"/>
              </a:rPr>
              <a:t>Jika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pada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lambungan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pertama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peluang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keluar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mata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uang</a:t>
            </a:r>
            <a:r>
              <a:rPr lang="en-US" sz="2400" dirty="0" smtClean="0">
                <a:latin typeface="Calibri" charset="0"/>
              </a:rPr>
              <a:t> H/</a:t>
            </a:r>
            <a:r>
              <a:rPr lang="en-US" sz="2400" dirty="0" err="1">
                <a:latin typeface="Calibri" charset="0"/>
              </a:rPr>
              <a:t>sukses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adalah</a:t>
            </a:r>
            <a:r>
              <a:rPr lang="en-US" sz="2400" dirty="0">
                <a:latin typeface="Calibri" charset="0"/>
              </a:rPr>
              <a:t> ½, </a:t>
            </a:r>
            <a:r>
              <a:rPr lang="en-US" sz="2400" dirty="0" err="1">
                <a:latin typeface="Calibri" charset="0"/>
              </a:rPr>
              <a:t>pada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lambungan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seterusnya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juga</a:t>
            </a:r>
            <a:r>
              <a:rPr lang="en-US" sz="2400" dirty="0">
                <a:latin typeface="Calibri" charset="0"/>
              </a:rPr>
              <a:t> ½. </a:t>
            </a:r>
          </a:p>
          <a:p>
            <a:pPr algn="ctr"/>
            <a:r>
              <a:rPr lang="en-US" sz="2400" dirty="0">
                <a:latin typeface="Calibri" charset="0"/>
              </a:rPr>
              <a:t>    </a:t>
            </a:r>
            <a:r>
              <a:rPr lang="en-US" sz="2400" dirty="0" err="1">
                <a:latin typeface="Calibri" charset="0"/>
              </a:rPr>
              <a:t>Jika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sebuah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dadu</a:t>
            </a:r>
            <a:r>
              <a:rPr lang="en-US" sz="2400" dirty="0">
                <a:latin typeface="Calibri" charset="0"/>
              </a:rPr>
              <a:t>, yang </a:t>
            </a:r>
            <a:r>
              <a:rPr lang="en-US" sz="2400" dirty="0" err="1">
                <a:latin typeface="Calibri" charset="0"/>
              </a:rPr>
              <a:t>diharapkan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adalah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keluar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mata</a:t>
            </a:r>
            <a:r>
              <a:rPr lang="en-US" sz="2400" dirty="0">
                <a:latin typeface="Calibri" charset="0"/>
              </a:rPr>
              <a:t> lima, </a:t>
            </a:r>
            <a:r>
              <a:rPr lang="en-US" sz="2400" dirty="0" err="1">
                <a:latin typeface="Calibri" charset="0"/>
              </a:rPr>
              <a:t>maka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dikatakan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peluang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sukses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adalah</a:t>
            </a:r>
            <a:r>
              <a:rPr lang="en-US" sz="2400" dirty="0">
                <a:latin typeface="Calibri" charset="0"/>
              </a:rPr>
              <a:t> 1/6, </a:t>
            </a:r>
            <a:r>
              <a:rPr lang="en-US" sz="2400" dirty="0" err="1">
                <a:latin typeface="Calibri" charset="0"/>
              </a:rPr>
              <a:t>sedangkan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peluang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gagal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adalah</a:t>
            </a:r>
            <a:r>
              <a:rPr lang="en-US" sz="2400" dirty="0">
                <a:latin typeface="Calibri" charset="0"/>
              </a:rPr>
              <a:t> 5/6.Untuk </a:t>
            </a:r>
            <a:r>
              <a:rPr lang="en-US" sz="2400" dirty="0" err="1">
                <a:latin typeface="Calibri" charset="0"/>
              </a:rPr>
              <a:t>itu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peluang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sukses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dilambangkan</a:t>
            </a:r>
            <a:r>
              <a:rPr lang="en-US" sz="2400" dirty="0">
                <a:latin typeface="Calibri" charset="0"/>
              </a:rPr>
              <a:t> p, </a:t>
            </a:r>
            <a:r>
              <a:rPr lang="en-US" sz="2400" dirty="0" err="1">
                <a:latin typeface="Calibri" charset="0"/>
              </a:rPr>
              <a:t>sedangkan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peluang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gagal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adalah</a:t>
            </a:r>
            <a:r>
              <a:rPr lang="en-US" sz="2400" dirty="0">
                <a:latin typeface="Calibri" charset="0"/>
              </a:rPr>
              <a:t> (1-p) </a:t>
            </a:r>
            <a:r>
              <a:rPr lang="en-US" sz="2400" dirty="0" err="1">
                <a:latin typeface="Calibri" charset="0"/>
              </a:rPr>
              <a:t>atau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biasa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juga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dilambangkan</a:t>
            </a:r>
            <a:r>
              <a:rPr lang="en-US" sz="2400" dirty="0">
                <a:latin typeface="Calibri" charset="0"/>
              </a:rPr>
              <a:t> q, di </a:t>
            </a:r>
            <a:r>
              <a:rPr lang="en-US" sz="2400" dirty="0" err="1">
                <a:latin typeface="Calibri" charset="0"/>
              </a:rPr>
              <a:t>mana</a:t>
            </a:r>
            <a:r>
              <a:rPr lang="en-US" sz="2400" dirty="0">
                <a:latin typeface="Calibri" charset="0"/>
              </a:rPr>
              <a:t> q = 1-p.</a:t>
            </a:r>
            <a:endParaRPr lang="en-US" sz="2400" i="1" dirty="0">
              <a:latin typeface="Calibri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04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4580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Calibri" charset="0"/>
              </a:rPr>
              <a:t>Simbol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peristiwa</a:t>
            </a:r>
            <a:r>
              <a:rPr lang="en-US" dirty="0">
                <a:latin typeface="Calibri" charset="0"/>
              </a:rPr>
              <a:t> Binomial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b (</a:t>
            </a:r>
            <a:r>
              <a:rPr lang="en-US" dirty="0" err="1">
                <a:latin typeface="Calibri" charset="0"/>
              </a:rPr>
              <a:t>x,n,p</a:t>
            </a:r>
            <a:r>
              <a:rPr lang="en-US" dirty="0">
                <a:latin typeface="Calibri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b=binomial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x=</a:t>
            </a:r>
            <a:r>
              <a:rPr lang="en-US" dirty="0" err="1">
                <a:latin typeface="Calibri" charset="0"/>
              </a:rPr>
              <a:t>banyaknya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sukses</a:t>
            </a:r>
            <a:r>
              <a:rPr lang="en-US" dirty="0">
                <a:latin typeface="Calibri" charset="0"/>
              </a:rPr>
              <a:t> yang </a:t>
            </a:r>
            <a:r>
              <a:rPr lang="en-US" dirty="0" err="1">
                <a:latin typeface="Calibri" charset="0"/>
              </a:rPr>
              <a:t>diinginkan</a:t>
            </a:r>
            <a:r>
              <a:rPr lang="en-US" dirty="0">
                <a:latin typeface="Calibri" charset="0"/>
              </a:rPr>
              <a:t> (</a:t>
            </a:r>
            <a:r>
              <a:rPr lang="en-US" dirty="0" err="1">
                <a:latin typeface="Calibri" charset="0"/>
              </a:rPr>
              <a:t>bilangan</a:t>
            </a:r>
            <a:r>
              <a:rPr lang="en-US" dirty="0">
                <a:latin typeface="Calibri" charset="0"/>
              </a:rPr>
              <a:t> random)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n= </a:t>
            </a:r>
            <a:r>
              <a:rPr lang="en-US" dirty="0" err="1">
                <a:latin typeface="Calibri" charset="0"/>
              </a:rPr>
              <a:t>Jumlah</a:t>
            </a:r>
            <a:r>
              <a:rPr lang="en-US" dirty="0">
                <a:latin typeface="Calibri" charset="0"/>
              </a:rPr>
              <a:t> trial</a:t>
            </a:r>
          </a:p>
          <a:p>
            <a:pPr>
              <a:lnSpc>
                <a:spcPct val="90000"/>
              </a:lnSpc>
            </a:pPr>
            <a:r>
              <a:rPr lang="fi-FI" dirty="0">
                <a:latin typeface="Calibri" charset="0"/>
              </a:rPr>
              <a:t>p= </a:t>
            </a:r>
            <a:r>
              <a:rPr lang="fi-FI" dirty="0" err="1">
                <a:latin typeface="Calibri" charset="0"/>
              </a:rPr>
              <a:t>peluang</a:t>
            </a:r>
            <a:r>
              <a:rPr lang="fi-FI" dirty="0">
                <a:latin typeface="Calibri" charset="0"/>
              </a:rPr>
              <a:t> </a:t>
            </a:r>
            <a:r>
              <a:rPr lang="fi-FI" dirty="0" err="1">
                <a:latin typeface="Calibri" charset="0"/>
              </a:rPr>
              <a:t>sukses</a:t>
            </a:r>
            <a:r>
              <a:rPr lang="fi-FI" dirty="0">
                <a:latin typeface="Calibri" charset="0"/>
              </a:rPr>
              <a:t> </a:t>
            </a:r>
            <a:r>
              <a:rPr lang="fi-FI" dirty="0" err="1">
                <a:latin typeface="Calibri" charset="0"/>
              </a:rPr>
              <a:t>dalam</a:t>
            </a:r>
            <a:r>
              <a:rPr lang="fi-FI" dirty="0">
                <a:latin typeface="Calibri" charset="0"/>
              </a:rPr>
              <a:t> satu kali trial.</a:t>
            </a:r>
          </a:p>
          <a:p>
            <a:pPr>
              <a:lnSpc>
                <a:spcPct val="90000"/>
              </a:lnSpc>
            </a:pPr>
            <a:endParaRPr lang="fi-FI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alibri" charset="0"/>
              </a:rPr>
              <a:t>Dadu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dilemparkan</a:t>
            </a:r>
            <a:r>
              <a:rPr lang="en-US" dirty="0">
                <a:latin typeface="Calibri" charset="0"/>
              </a:rPr>
              <a:t> 5 kali, </a:t>
            </a:r>
            <a:r>
              <a:rPr lang="en-US" dirty="0" err="1">
                <a:latin typeface="Calibri" charset="0"/>
              </a:rPr>
              <a:t>diharapkan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keluar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mata</a:t>
            </a:r>
            <a:r>
              <a:rPr lang="en-US" dirty="0">
                <a:latin typeface="Calibri" charset="0"/>
              </a:rPr>
              <a:t> 6 </a:t>
            </a:r>
            <a:r>
              <a:rPr lang="en-US" dirty="0" err="1">
                <a:latin typeface="Calibri" charset="0"/>
              </a:rPr>
              <a:t>dua</a:t>
            </a:r>
            <a:r>
              <a:rPr lang="en-US" dirty="0">
                <a:latin typeface="Calibri" charset="0"/>
              </a:rPr>
              <a:t> kali, </a:t>
            </a:r>
            <a:r>
              <a:rPr lang="en-US" dirty="0" err="1">
                <a:latin typeface="Calibri" charset="0"/>
              </a:rPr>
              <a:t>maka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kejadian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dapat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ditulis</a:t>
            </a:r>
            <a:r>
              <a:rPr lang="en-US" dirty="0">
                <a:latin typeface="Calibri" charset="0"/>
              </a:rPr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b(2,5,1/6)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dimana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x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=2, n=5, p=1/6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6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2017408"/>
          </a:xfrm>
        </p:spPr>
        <p:txBody>
          <a:bodyPr>
            <a:normAutofit/>
          </a:bodyPr>
          <a:lstStyle/>
          <a:p>
            <a:r>
              <a:rPr lang="en-US" dirty="0" smtClean="0"/>
              <a:t>PENGERTIAN </a:t>
            </a:r>
            <a:br>
              <a:rPr lang="en-US" dirty="0" smtClean="0"/>
            </a:br>
            <a:r>
              <a:rPr lang="en-US" dirty="0" smtClean="0"/>
              <a:t>PROBABILITAS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27326"/>
            <a:ext cx="8095957" cy="3698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PROBABILITAS = PELUANG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Book Antiqua"/>
              <a:cs typeface="Book Antiqu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latin typeface="Book Antiqua"/>
                <a:cs typeface="Book Antiqua"/>
              </a:rPr>
              <a:t>merupakan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>
                <a:latin typeface="Book Antiqua"/>
                <a:cs typeface="Book Antiqua"/>
              </a:rPr>
              <a:t>peluang</a:t>
            </a:r>
            <a:r>
              <a:rPr lang="en-US" dirty="0">
                <a:latin typeface="Book Antiqua"/>
                <a:cs typeface="Book Antiqua"/>
              </a:rPr>
              <a:t> </a:t>
            </a:r>
            <a:r>
              <a:rPr lang="en-US" dirty="0" err="1">
                <a:latin typeface="Book Antiqua"/>
                <a:cs typeface="Book Antiqua"/>
              </a:rPr>
              <a:t>tentang</a:t>
            </a:r>
            <a:r>
              <a:rPr lang="en-US" dirty="0">
                <a:latin typeface="Book Antiqua"/>
                <a:cs typeface="Book Antiqua"/>
              </a:rPr>
              <a:t> </a:t>
            </a:r>
            <a:r>
              <a:rPr lang="en-US" dirty="0" err="1">
                <a:latin typeface="Book Antiqua"/>
                <a:cs typeface="Book Antiqua"/>
              </a:rPr>
              <a:t>terjadinya</a:t>
            </a:r>
            <a:r>
              <a:rPr lang="en-US" dirty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sesuatu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Book Antiqua"/>
              <a:cs typeface="Book Antiqu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latin typeface="Book Antiqua"/>
                <a:cs typeface="Book Antiqua"/>
              </a:rPr>
              <a:t>Suatu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nilai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atau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indeks</a:t>
            </a:r>
            <a:r>
              <a:rPr lang="en-US" dirty="0" smtClean="0">
                <a:latin typeface="Book Antiqua"/>
                <a:cs typeface="Book Antiqua"/>
              </a:rPr>
              <a:t> yang </a:t>
            </a:r>
            <a:r>
              <a:rPr lang="en-US" dirty="0" err="1" smtClean="0">
                <a:latin typeface="Book Antiqua"/>
                <a:cs typeface="Book Antiqua"/>
              </a:rPr>
              <a:t>digunakan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untuk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mengukur</a:t>
            </a:r>
            <a:r>
              <a:rPr lang="en-US" dirty="0" smtClean="0">
                <a:latin typeface="Book Antiqua"/>
                <a:cs typeface="Book Antiqua"/>
              </a:rPr>
              <a:t>/ </a:t>
            </a:r>
            <a:r>
              <a:rPr lang="en-US" dirty="0" err="1" smtClean="0">
                <a:latin typeface="Book Antiqua"/>
                <a:cs typeface="Book Antiqua"/>
              </a:rPr>
              <a:t>menentukan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tingkat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terjadinya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suatu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kejadian</a:t>
            </a:r>
            <a:r>
              <a:rPr lang="en-US" dirty="0" smtClean="0">
                <a:latin typeface="Book Antiqua"/>
                <a:cs typeface="Book Antiqua"/>
              </a:rPr>
              <a:t> yang </a:t>
            </a:r>
            <a:r>
              <a:rPr lang="en-US" dirty="0" err="1" smtClean="0">
                <a:latin typeface="Book Antiqua"/>
                <a:cs typeface="Book Antiqua"/>
              </a:rPr>
              <a:t>bersifat</a:t>
            </a:r>
            <a:r>
              <a:rPr lang="en-US" dirty="0" smtClean="0">
                <a:latin typeface="Book Antiqua"/>
                <a:cs typeface="Book Antiqua"/>
              </a:rPr>
              <a:t> random (</a:t>
            </a:r>
            <a:r>
              <a:rPr lang="en-US" dirty="0" err="1" smtClean="0">
                <a:latin typeface="Book Antiqua"/>
                <a:cs typeface="Book Antiqua"/>
              </a:rPr>
              <a:t>acak</a:t>
            </a:r>
            <a:r>
              <a:rPr lang="en-US" dirty="0" smtClean="0">
                <a:latin typeface="Book Antiqua"/>
                <a:cs typeface="Book Antiqua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endParaRPr lang="en-US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0410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 err="1">
                <a:latin typeface="Gill Sans MT" charset="0"/>
              </a:rPr>
              <a:t>Sebuah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mata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uang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dilempar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sebanyak</a:t>
            </a:r>
            <a:r>
              <a:rPr lang="en-US" dirty="0">
                <a:latin typeface="Gill Sans MT" charset="0"/>
              </a:rPr>
              <a:t> 5 kali. </a:t>
            </a:r>
            <a:r>
              <a:rPr lang="en-US" dirty="0" err="1">
                <a:latin typeface="Gill Sans MT" charset="0"/>
              </a:rPr>
              <a:t>Berapa</a:t>
            </a:r>
            <a:r>
              <a:rPr lang="en-US" dirty="0">
                <a:latin typeface="Gill Sans MT" charset="0"/>
              </a:rPr>
              <a:t> </a:t>
            </a:r>
            <a:r>
              <a:rPr lang="en-US" smtClean="0">
                <a:latin typeface="Gill Sans MT" charset="0"/>
              </a:rPr>
              <a:t>probabilitas </a:t>
            </a:r>
            <a:r>
              <a:rPr lang="en-US" dirty="0" err="1">
                <a:latin typeface="Gill Sans MT" charset="0"/>
              </a:rPr>
              <a:t>munculnya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sisi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gambar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sebanyak</a:t>
            </a:r>
            <a:r>
              <a:rPr lang="en-US" dirty="0">
                <a:latin typeface="Gill Sans MT" charset="0"/>
              </a:rPr>
              <a:t> 2 kali</a:t>
            </a:r>
            <a:r>
              <a:rPr lang="en-US" dirty="0" smtClean="0">
                <a:latin typeface="Gill Sans MT" charset="0"/>
              </a:rPr>
              <a:t>?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err="1" smtClean="0">
                <a:latin typeface="Gill Sans MT" charset="0"/>
              </a:rPr>
              <a:t>Jawab</a:t>
            </a:r>
            <a:r>
              <a:rPr lang="en-US" dirty="0" smtClean="0">
                <a:latin typeface="Gill Sans MT" charset="0"/>
              </a:rPr>
              <a:t>: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</a:t>
            </a:r>
            <a:r>
              <a:rPr lang="en-US" dirty="0" err="1" smtClean="0">
                <a:latin typeface="Gill Sans MT" charset="0"/>
              </a:rPr>
              <a:t>penulisan</a:t>
            </a:r>
            <a:r>
              <a:rPr lang="en-US" dirty="0" smtClean="0">
                <a:latin typeface="Gill Sans MT" charset="0"/>
              </a:rPr>
              <a:t> b(2,5,1/2)</a:t>
            </a:r>
            <a:endParaRPr lang="en-US" dirty="0">
              <a:latin typeface="Gill Sans MT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</a:t>
            </a:r>
            <a:r>
              <a:rPr lang="en-US" dirty="0" err="1">
                <a:latin typeface="Gill Sans MT" charset="0"/>
              </a:rPr>
              <a:t>diketahui</a:t>
            </a:r>
            <a:r>
              <a:rPr lang="en-US" dirty="0">
                <a:latin typeface="Gill Sans MT" charset="0"/>
              </a:rPr>
              <a:t>  n = 5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		 x =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</a:t>
            </a:r>
            <a:r>
              <a:rPr lang="en-US" dirty="0" smtClean="0">
                <a:latin typeface="Gill Sans MT" charset="0"/>
              </a:rPr>
              <a:t>		p = 1/2</a:t>
            </a:r>
            <a:endParaRPr lang="en-US" dirty="0">
              <a:latin typeface="Gill Sans MT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    </a:t>
            </a:r>
            <a:r>
              <a:rPr lang="en-US" dirty="0" err="1" smtClean="0">
                <a:latin typeface="Gill Sans MT" charset="0"/>
              </a:rPr>
              <a:t>penyelesaian</a:t>
            </a:r>
            <a:r>
              <a:rPr lang="id-ID" dirty="0">
                <a:latin typeface="Gill Sans MT" charset="0"/>
              </a:rPr>
              <a:t>	</a:t>
            </a:r>
            <a:r>
              <a:rPr lang="en-US" dirty="0">
                <a:latin typeface="Gill Sans MT" charset="0"/>
              </a:rPr>
              <a:t>P (</a:t>
            </a:r>
            <a:r>
              <a:rPr lang="en-US" dirty="0" err="1">
                <a:latin typeface="Gill Sans MT" charset="0"/>
              </a:rPr>
              <a:t>x,n</a:t>
            </a:r>
            <a:r>
              <a:rPr lang="en-US" dirty="0">
                <a:latin typeface="Gill Sans MT" charset="0"/>
              </a:rPr>
              <a:t>)  =  </a:t>
            </a:r>
            <a:r>
              <a:rPr lang="en-US" dirty="0" err="1" smtClean="0">
                <a:latin typeface="Gill Sans MT" charset="0"/>
              </a:rPr>
              <a:t>nC</a:t>
            </a:r>
            <a:r>
              <a:rPr lang="id-ID" dirty="0" smtClean="0">
                <a:latin typeface="Gill Sans MT" charset="0"/>
              </a:rPr>
              <a:t>x</a:t>
            </a:r>
            <a:r>
              <a:rPr lang="en-US" dirty="0" smtClean="0">
                <a:latin typeface="Gill Sans MT" charset="0"/>
              </a:rPr>
              <a:t> </a:t>
            </a:r>
            <a:r>
              <a:rPr lang="id-ID" dirty="0">
                <a:latin typeface="Gill Sans MT" charset="0"/>
              </a:rPr>
              <a:t>.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</a:t>
            </a:r>
            <a:r>
              <a:rPr lang="en-US" baseline="30000" dirty="0" err="1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  </a:t>
            </a:r>
            <a:r>
              <a:rPr lang="id-ID" dirty="0">
                <a:latin typeface="Gill Sans MT" charset="0"/>
              </a:rPr>
              <a:t>.</a:t>
            </a:r>
            <a:r>
              <a:rPr lang="en-US" dirty="0">
                <a:latin typeface="Gill Sans MT" charset="0"/>
              </a:rPr>
              <a:t> q </a:t>
            </a:r>
            <a:r>
              <a:rPr lang="en-US" baseline="30000" dirty="0">
                <a:latin typeface="Gill Sans MT" charset="0"/>
              </a:rPr>
              <a:t>(n-x)</a:t>
            </a:r>
            <a:endParaRPr lang="en-US" dirty="0">
              <a:latin typeface="Gill Sans MT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	</a:t>
            </a:r>
            <a:r>
              <a:rPr lang="id-ID" dirty="0">
                <a:latin typeface="Gill Sans MT" charset="0"/>
              </a:rPr>
              <a:t>	</a:t>
            </a:r>
            <a:r>
              <a:rPr lang="en-US" dirty="0">
                <a:latin typeface="Gill Sans MT" charset="0"/>
              </a:rPr>
              <a:t>P (2,5)</a:t>
            </a:r>
            <a:r>
              <a:rPr lang="id-ID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 = 5C2 (1/2)</a:t>
            </a:r>
            <a:r>
              <a:rPr lang="en-US" baseline="30000" dirty="0">
                <a:latin typeface="Gill Sans MT" charset="0"/>
              </a:rPr>
              <a:t>2 </a:t>
            </a:r>
            <a:r>
              <a:rPr lang="en-US" dirty="0">
                <a:latin typeface="Gill Sans MT" charset="0"/>
              </a:rPr>
              <a:t>x (1/2) </a:t>
            </a:r>
            <a:r>
              <a:rPr lang="en-US" baseline="30000" dirty="0">
                <a:latin typeface="Gill Sans MT" charset="0"/>
              </a:rPr>
              <a:t>(5-2)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			 = 10 x 1/4 x 1/8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				 = 10/32 = 5/16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214313"/>
            <a:ext cx="84296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Oleh karena probabilitas merupakan suatu indeks atau nilai, maka probabilitas memiliki batas-batas </a:t>
            </a:r>
            <a:r>
              <a:rPr lang="en-US" sz="2400" b="1"/>
              <a:t>yaitu mulai dari 0 sampai dengan 1 ( 0 </a:t>
            </a:r>
            <a:r>
              <a:rPr lang="en-US" sz="2400" b="1">
                <a:sym typeface="Symbol" charset="0"/>
              </a:rPr>
              <a:t></a:t>
            </a:r>
            <a:r>
              <a:rPr lang="en-US" sz="2400" b="1"/>
              <a:t> P </a:t>
            </a:r>
            <a:r>
              <a:rPr lang="en-US" sz="2400" b="1">
                <a:sym typeface="Symbol" charset="0"/>
              </a:rPr>
              <a:t></a:t>
            </a:r>
            <a:r>
              <a:rPr lang="en-US" sz="2400" b="1"/>
              <a:t> 1).</a:t>
            </a:r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  <a:buFont typeface="Wingdings" charset="0"/>
              <a:buChar char="Ø"/>
            </a:pPr>
            <a:r>
              <a:rPr lang="en-US" sz="2400"/>
              <a:t>Jika P = 0, disebut probabilitas kemustahilan, artinya    </a:t>
            </a:r>
          </a:p>
          <a:p>
            <a:pPr>
              <a:lnSpc>
                <a:spcPct val="150000"/>
              </a:lnSpc>
            </a:pPr>
            <a:r>
              <a:rPr lang="en-US" sz="2400"/>
              <a:t>    kejadian atau peristiwa tersebut tidak akan terjadi.</a:t>
            </a:r>
            <a:endParaRPr lang="id-ID" sz="2400"/>
          </a:p>
          <a:p>
            <a:pPr>
              <a:lnSpc>
                <a:spcPct val="150000"/>
              </a:lnSpc>
              <a:buFont typeface="Wingdings" charset="0"/>
              <a:buChar char="Ø"/>
            </a:pPr>
            <a:r>
              <a:rPr lang="en-US" sz="2400"/>
              <a:t>Jika P = 1, disebut probabilitas kepastian, artinya kejadian </a:t>
            </a:r>
          </a:p>
          <a:p>
            <a:pPr>
              <a:lnSpc>
                <a:spcPct val="150000"/>
              </a:lnSpc>
            </a:pPr>
            <a:r>
              <a:rPr lang="en-US" sz="2400"/>
              <a:t>   atau peristiwa tersebut pasti terjadi.</a:t>
            </a:r>
            <a:endParaRPr lang="id-ID" sz="2400"/>
          </a:p>
          <a:p>
            <a:pPr>
              <a:lnSpc>
                <a:spcPct val="150000"/>
              </a:lnSpc>
              <a:buFont typeface="Wingdings" charset="0"/>
              <a:buChar char="Ø"/>
            </a:pPr>
            <a:r>
              <a:rPr lang="en-US" sz="2400"/>
              <a:t>Jika 0 &lt; P &lt; 1, disebut probabilitas kemungkinan, artinya </a:t>
            </a:r>
          </a:p>
          <a:p>
            <a:pPr>
              <a:lnSpc>
                <a:spcPct val="150000"/>
              </a:lnSpc>
            </a:pPr>
            <a:r>
              <a:rPr lang="en-US" sz="2400"/>
              <a:t>   kejadian atau peristiwa tersebut dapat atau tidak dapat </a:t>
            </a:r>
          </a:p>
          <a:p>
            <a:pPr>
              <a:lnSpc>
                <a:spcPct val="150000"/>
              </a:lnSpc>
            </a:pPr>
            <a:r>
              <a:rPr lang="en-US" sz="2400"/>
              <a:t>                  terjadi.</a:t>
            </a:r>
            <a:endParaRPr lang="id-ID" sz="2400"/>
          </a:p>
          <a:p>
            <a:pPr>
              <a:lnSpc>
                <a:spcPct val="150000"/>
              </a:lnSpc>
            </a:pPr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46648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NILAI PROBABILITAS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1. </a:t>
            </a:r>
          </a:p>
          <a:p>
            <a:pPr marL="365760" indent="-256032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  <a:p>
            <a:pPr marL="365760" indent="-256032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</a:t>
            </a: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8232"/>
          </a:xfrm>
        </p:spPr>
        <p:txBody>
          <a:bodyPr/>
          <a:lstStyle/>
          <a:p>
            <a:r>
              <a:rPr lang="en-US" dirty="0" smtClean="0"/>
              <a:t>CONTOH 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076"/>
            <a:ext cx="7620000" cy="4824087"/>
          </a:xfrm>
        </p:spPr>
        <p:txBody>
          <a:bodyPr>
            <a:normAutofit fontScale="77500" lnSpcReduction="20000"/>
          </a:bodyPr>
          <a:lstStyle/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lemparan</a:t>
            </a:r>
            <a:r>
              <a:rPr lang="en-US" sz="2600" dirty="0"/>
              <a:t> </a:t>
            </a:r>
            <a:r>
              <a:rPr lang="en-US" sz="2600" dirty="0" err="1"/>
              <a:t>dadu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mata</a:t>
            </a:r>
            <a:r>
              <a:rPr lang="en-US" sz="2600" dirty="0"/>
              <a:t> 1 </a:t>
            </a:r>
            <a:r>
              <a:rPr lang="en-US" sz="2600" dirty="0" err="1"/>
              <a:t>sampai</a:t>
            </a:r>
            <a:r>
              <a:rPr lang="en-US" sz="2600" dirty="0"/>
              <a:t> 6,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peluang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keluar</a:t>
            </a:r>
            <a:r>
              <a:rPr lang="en-US" sz="2600" dirty="0"/>
              <a:t> </a:t>
            </a:r>
            <a:r>
              <a:rPr lang="en-US" sz="2600" dirty="0" err="1"/>
              <a:t>mata</a:t>
            </a:r>
            <a:r>
              <a:rPr lang="en-US" sz="2600" dirty="0"/>
              <a:t> 5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lemparan</a:t>
            </a:r>
            <a:r>
              <a:rPr lang="en-US" sz="2600" dirty="0"/>
              <a:t> </a:t>
            </a:r>
            <a:r>
              <a:rPr lang="en-US" sz="2600" dirty="0" err="1"/>
              <a:t>koin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sisi</a:t>
            </a:r>
            <a:r>
              <a:rPr lang="en-US" sz="2600" dirty="0"/>
              <a:t> </a:t>
            </a:r>
            <a:r>
              <a:rPr lang="en-US" sz="2600" dirty="0" err="1"/>
              <a:t>muka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belakang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peluang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keluar</a:t>
            </a:r>
            <a:r>
              <a:rPr lang="en-US" sz="2600" dirty="0"/>
              <a:t> </a:t>
            </a:r>
            <a:r>
              <a:rPr lang="en-US" sz="2600" dirty="0" err="1"/>
              <a:t>muka</a:t>
            </a:r>
            <a:endParaRPr lang="en-US" sz="2600" dirty="0"/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ujian</a:t>
            </a:r>
            <a:r>
              <a:rPr lang="en-US" sz="2600" dirty="0"/>
              <a:t> </a:t>
            </a:r>
            <a:r>
              <a:rPr lang="en-US" sz="2600" dirty="0" err="1"/>
              <a:t>mata</a:t>
            </a:r>
            <a:r>
              <a:rPr lang="en-US" sz="2600" dirty="0"/>
              <a:t> </a:t>
            </a:r>
            <a:r>
              <a:rPr lang="en-US" sz="2600" dirty="0" err="1"/>
              <a:t>pelajaran</a:t>
            </a:r>
            <a:r>
              <a:rPr lang="en-US" sz="2600" dirty="0"/>
              <a:t> </a:t>
            </a:r>
            <a:r>
              <a:rPr lang="en-US" sz="2600" dirty="0" err="1"/>
              <a:t>statistika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peluang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memperoleh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100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hari</a:t>
            </a:r>
            <a:r>
              <a:rPr lang="en-US" sz="2600" dirty="0"/>
              <a:t> di </a:t>
            </a:r>
            <a:r>
              <a:rPr lang="en-US" sz="2600" dirty="0" err="1"/>
              <a:t>tempat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peluang</a:t>
            </a:r>
            <a:r>
              <a:rPr lang="en-US" sz="2600" dirty="0"/>
              <a:t> </a:t>
            </a:r>
            <a:r>
              <a:rPr lang="en-US" sz="2600" dirty="0" err="1"/>
              <a:t>terdapat</a:t>
            </a:r>
            <a:r>
              <a:rPr lang="en-US" sz="2600" dirty="0"/>
              <a:t> 2 orang yang bolos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tugas</a:t>
            </a:r>
            <a:r>
              <a:rPr lang="en-US" sz="2600" dirty="0"/>
              <a:t> </a:t>
            </a:r>
            <a:r>
              <a:rPr lang="en-US" sz="2600" dirty="0" err="1"/>
              <a:t>mengarang</a:t>
            </a:r>
            <a:r>
              <a:rPr lang="en-US" sz="2600" dirty="0"/>
              <a:t> di </a:t>
            </a:r>
            <a:r>
              <a:rPr lang="en-US" sz="2600" dirty="0" err="1"/>
              <a:t>kalangan</a:t>
            </a:r>
            <a:r>
              <a:rPr lang="en-US" sz="2600" dirty="0"/>
              <a:t> </a:t>
            </a:r>
            <a:r>
              <a:rPr lang="en-US" sz="2600" dirty="0" err="1"/>
              <a:t>siswa</a:t>
            </a:r>
            <a:r>
              <a:rPr lang="en-US" sz="2600" dirty="0"/>
              <a:t> SMA </a:t>
            </a:r>
            <a:r>
              <a:rPr lang="en-US" sz="2600" dirty="0" err="1"/>
              <a:t>tertentu</a:t>
            </a:r>
            <a:r>
              <a:rPr lang="en-US" sz="2600" dirty="0"/>
              <a:t>, </a:t>
            </a:r>
            <a:r>
              <a:rPr lang="en-US" sz="2600" i="1" dirty="0" err="1"/>
              <a:t>ada</a:t>
            </a:r>
            <a:r>
              <a:rPr lang="en-US" sz="2600" i="1" dirty="0"/>
              <a:t> </a:t>
            </a:r>
            <a:r>
              <a:rPr lang="en-US" sz="2600" i="1" dirty="0" err="1"/>
              <a:t>peluang</a:t>
            </a:r>
            <a:r>
              <a:rPr lang="en-US" sz="2600" i="1" dirty="0"/>
              <a:t> </a:t>
            </a:r>
            <a:r>
              <a:rPr lang="en-US" sz="2600" i="1" dirty="0" err="1"/>
              <a:t>tidak</a:t>
            </a:r>
            <a:r>
              <a:rPr lang="en-US" sz="2600" i="1" dirty="0"/>
              <a:t> </a:t>
            </a:r>
            <a:r>
              <a:rPr lang="en-US" sz="2600" i="1" dirty="0" err="1"/>
              <a:t>terdapat</a:t>
            </a:r>
            <a:r>
              <a:rPr lang="en-US" sz="2600" i="1" dirty="0"/>
              <a:t> kata yang </a:t>
            </a:r>
            <a:r>
              <a:rPr lang="en-US" sz="2600" i="1" dirty="0" err="1"/>
              <a:t>salah</a:t>
            </a:r>
            <a:r>
              <a:rPr lang="en-US" sz="2600" i="1" dirty="0"/>
              <a:t> </a:t>
            </a:r>
            <a:r>
              <a:rPr lang="en-US" sz="2600" i="1" dirty="0" err="1"/>
              <a:t>eja</a:t>
            </a:r>
            <a:endParaRPr lang="en-US" sz="2600" i="1" dirty="0"/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dirty="0" err="1"/>
              <a:t>halaman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peluang</a:t>
            </a:r>
            <a:r>
              <a:rPr lang="en-US" sz="2600" dirty="0"/>
              <a:t> </a:t>
            </a:r>
            <a:r>
              <a:rPr lang="en-US" sz="2600" dirty="0" err="1"/>
              <a:t>terdapat</a:t>
            </a:r>
            <a:r>
              <a:rPr lang="en-US" sz="2600" dirty="0"/>
              <a:t> 10 kata </a:t>
            </a:r>
            <a:r>
              <a:rPr lang="en-US" sz="2600" dirty="0" err="1"/>
              <a:t>berawalan</a:t>
            </a:r>
            <a:r>
              <a:rPr lang="en-US" sz="2600" dirty="0"/>
              <a:t> me-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7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SOAL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Verdana" charset="0"/>
              </a:rPr>
              <a:t>Dua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buah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dadu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dilempar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ke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atas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secara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bersamaan</a:t>
            </a:r>
            <a:r>
              <a:rPr lang="en-US" dirty="0">
                <a:latin typeface="Verdana" charset="0"/>
              </a:rPr>
              <a:t>. </a:t>
            </a:r>
            <a:r>
              <a:rPr lang="en-US" dirty="0" err="1">
                <a:latin typeface="Verdana" charset="0"/>
              </a:rPr>
              <a:t>Tentukan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probabilitas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munculnya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angka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berjumlah</a:t>
            </a:r>
            <a:r>
              <a:rPr lang="en-US" dirty="0">
                <a:latin typeface="Verdana" charset="0"/>
              </a:rPr>
              <a:t> 5.</a:t>
            </a:r>
            <a:endParaRPr lang="id-ID" dirty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r>
              <a:rPr lang="en-US" dirty="0" err="1">
                <a:latin typeface="Verdana" charset="0"/>
              </a:rPr>
              <a:t>Penyelesaian</a:t>
            </a:r>
            <a:r>
              <a:rPr lang="en-US" dirty="0">
                <a:latin typeface="Verdana" charset="0"/>
              </a:rPr>
              <a:t> :</a:t>
            </a:r>
            <a:endParaRPr lang="id-ID" dirty="0">
              <a:latin typeface="Verdana" charset="0"/>
            </a:endParaRPr>
          </a:p>
          <a:p>
            <a:r>
              <a:rPr lang="en-US" dirty="0" err="1">
                <a:latin typeface="Verdana" charset="0"/>
              </a:rPr>
              <a:t>Hasil</a:t>
            </a:r>
            <a:r>
              <a:rPr lang="en-US" dirty="0">
                <a:latin typeface="Verdana" charset="0"/>
              </a:rPr>
              <a:t> yang </a:t>
            </a:r>
            <a:r>
              <a:rPr lang="en-US" dirty="0" err="1">
                <a:latin typeface="Verdana" charset="0"/>
              </a:rPr>
              <a:t>dimaksud</a:t>
            </a:r>
            <a:r>
              <a:rPr lang="en-US" dirty="0">
                <a:latin typeface="Verdana" charset="0"/>
              </a:rPr>
              <a:t> (x) = 4, </a:t>
            </a:r>
            <a:r>
              <a:rPr lang="en-US" dirty="0" err="1">
                <a:latin typeface="Verdana" charset="0"/>
              </a:rPr>
              <a:t>yaitu</a:t>
            </a:r>
            <a:r>
              <a:rPr lang="en-US" dirty="0">
                <a:latin typeface="Verdana" charset="0"/>
              </a:rPr>
              <a:t> (1,4), (4,1), (2,3), (3,2)</a:t>
            </a:r>
            <a:endParaRPr lang="id-ID" dirty="0">
              <a:latin typeface="Verdana" charset="0"/>
            </a:endParaRPr>
          </a:p>
          <a:p>
            <a:r>
              <a:rPr lang="en-US" dirty="0" err="1">
                <a:latin typeface="Verdana" charset="0"/>
              </a:rPr>
              <a:t>Hasil</a:t>
            </a:r>
            <a:r>
              <a:rPr lang="en-US" dirty="0">
                <a:latin typeface="Verdana" charset="0"/>
              </a:rPr>
              <a:t> yang </a:t>
            </a:r>
            <a:r>
              <a:rPr lang="en-US" dirty="0" err="1">
                <a:latin typeface="Verdana" charset="0"/>
              </a:rPr>
              <a:t>mungkin</a:t>
            </a:r>
            <a:r>
              <a:rPr lang="en-US" dirty="0">
                <a:latin typeface="Verdana" charset="0"/>
              </a:rPr>
              <a:t> (n) = 36, </a:t>
            </a:r>
            <a:r>
              <a:rPr lang="en-US" dirty="0" err="1">
                <a:latin typeface="Verdana" charset="0"/>
              </a:rPr>
              <a:t>yaitu</a:t>
            </a:r>
            <a:r>
              <a:rPr lang="en-US" dirty="0">
                <a:latin typeface="Verdana" charset="0"/>
              </a:rPr>
              <a:t> (1,1), (1,2), (1,3). ….., (6,5), (6,6).</a:t>
            </a:r>
          </a:p>
          <a:p>
            <a:endParaRPr lang="id-ID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                  = 0,11</a:t>
            </a:r>
            <a:endParaRPr lang="id-ID" dirty="0">
              <a:latin typeface="Verdana" charset="0"/>
            </a:endParaRPr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3326"/>
              </p:ext>
            </p:extLst>
          </p:nvPr>
        </p:nvGraphicFramePr>
        <p:xfrm>
          <a:off x="596370" y="5396948"/>
          <a:ext cx="1504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70" y="5396948"/>
                        <a:ext cx="15049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8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15332"/>
          </a:xfrm>
        </p:spPr>
        <p:txBody>
          <a:bodyPr/>
          <a:lstStyle/>
          <a:p>
            <a:r>
              <a:rPr lang="en-US" dirty="0" smtClean="0"/>
              <a:t>CONTOH SOAL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650"/>
            <a:ext cx="7620000" cy="54012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Dari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, 65 </a:t>
            </a:r>
            <a:r>
              <a:rPr lang="en-US" dirty="0" err="1"/>
              <a:t>taruna</a:t>
            </a:r>
            <a:r>
              <a:rPr lang="en-US" dirty="0"/>
              <a:t> TBP,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x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.</a:t>
            </a:r>
          </a:p>
          <a:p>
            <a:r>
              <a:rPr lang="en-US" dirty="0"/>
              <a:t>  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   </a:t>
            </a:r>
          </a:p>
          <a:p>
            <a:r>
              <a:rPr lang="en-US" dirty="0"/>
              <a:t>  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statistiknya</a:t>
            </a:r>
            <a:r>
              <a:rPr lang="en-US" dirty="0"/>
              <a:t> 8,3.</a:t>
            </a:r>
            <a:endParaRPr lang="id-ID" dirty="0"/>
          </a:p>
          <a:p>
            <a:r>
              <a:rPr lang="en-US" dirty="0"/>
              <a:t> </a:t>
            </a:r>
            <a:endParaRPr lang="id-ID" dirty="0"/>
          </a:p>
          <a:p>
            <a:r>
              <a:rPr lang="en-US" dirty="0"/>
              <a:t>   </a:t>
            </a:r>
            <a:r>
              <a:rPr lang="en-US" dirty="0" err="1"/>
              <a:t>Penyelesaian</a:t>
            </a:r>
            <a:r>
              <a:rPr lang="en-US" dirty="0"/>
              <a:t> :</a:t>
            </a:r>
            <a:endParaRPr lang="id-ID" dirty="0"/>
          </a:p>
          <a:p>
            <a:r>
              <a:rPr lang="en-US" dirty="0"/>
              <a:t>  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8,3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(f) = 15</a:t>
            </a:r>
            <a:endParaRPr lang="id-ID" dirty="0"/>
          </a:p>
          <a:p>
            <a:r>
              <a:rPr lang="en-US" dirty="0"/>
              <a:t>  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(n) = 65.</a:t>
            </a:r>
            <a:endParaRPr lang="id-ID" dirty="0"/>
          </a:p>
          <a:p>
            <a:r>
              <a:rPr lang="en-US" dirty="0"/>
              <a:t>                                         </a:t>
            </a:r>
          </a:p>
          <a:p>
            <a:r>
              <a:rPr lang="en-US" dirty="0"/>
              <a:t>				</a:t>
            </a:r>
            <a:r>
              <a:rPr lang="en-US" sz="3100" dirty="0" smtClean="0"/>
              <a:t>= 0,23</a:t>
            </a:r>
            <a:endParaRPr lang="id-ID" sz="31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98623"/>
              </p:ext>
            </p:extLst>
          </p:nvPr>
        </p:nvGraphicFramePr>
        <p:xfrm>
          <a:off x="961292" y="1640355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x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5,0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6,5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7,4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8,3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8,8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9,5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f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11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13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39712"/>
              </p:ext>
            </p:extLst>
          </p:nvPr>
        </p:nvGraphicFramePr>
        <p:xfrm>
          <a:off x="1658934" y="5271101"/>
          <a:ext cx="2327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4" y="5271101"/>
                        <a:ext cx="23272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5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7620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40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DISTRIBUSI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random yang </a:t>
            </a:r>
            <a:r>
              <a:rPr lang="en-US" dirty="0" err="1" smtClean="0"/>
              <a:t>kontinu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lonceng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Distribusi</a:t>
            </a:r>
            <a:r>
              <a:rPr lang="en-US" dirty="0" smtClean="0"/>
              <a:t> normal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gauss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menghormati</a:t>
            </a:r>
            <a:r>
              <a:rPr lang="en-US" dirty="0" smtClean="0"/>
              <a:t> Karl Gauss (1777 – 1855) yang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yang </a:t>
            </a:r>
            <a:r>
              <a:rPr lang="en-US" dirty="0" err="1" smtClean="0"/>
              <a:t>berulang</a:t>
            </a:r>
            <a:r>
              <a:rPr lang="en-US" dirty="0" smtClean="0"/>
              <a:t> –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Distribusi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normal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ditentukan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 parameter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yaitu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rata – rata (μ)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standard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deviasi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6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ilter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148</TotalTime>
  <Words>770</Words>
  <Application>Microsoft Macintosh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Kilter</vt:lpstr>
      <vt:lpstr>Essential</vt:lpstr>
      <vt:lpstr>Equation</vt:lpstr>
      <vt:lpstr>Microsoft Equation</vt:lpstr>
      <vt:lpstr>DISTRIBUSI PROBABILITAS</vt:lpstr>
      <vt:lpstr>PENGERTIAN  PROBABILITAS</vt:lpstr>
      <vt:lpstr>PowerPoint Presentation</vt:lpstr>
      <vt:lpstr>NILAI PROBABILITAS</vt:lpstr>
      <vt:lpstr>CONTOH PELUANG</vt:lpstr>
      <vt:lpstr>CONTOH SOAL 1.</vt:lpstr>
      <vt:lpstr>CONTOH SOAL 2.</vt:lpstr>
      <vt:lpstr>Macam distribusi probabilitas</vt:lpstr>
      <vt:lpstr>DISTRIBUSI NORMAL</vt:lpstr>
      <vt:lpstr>PowerPoint Presentation</vt:lpstr>
      <vt:lpstr>PowerPoint Presentation</vt:lpstr>
      <vt:lpstr>PowerPoint Presentation</vt:lpstr>
      <vt:lpstr>Tabel luas kurva normal standar (tabel Z)</vt:lpstr>
      <vt:lpstr>PowerPoint Presentation</vt:lpstr>
      <vt:lpstr>PowerPoint Presentation</vt:lpstr>
      <vt:lpstr>DISTRIBUSI BINOMIAL</vt:lpstr>
      <vt:lpstr>Syarat distribusi binomial</vt:lpstr>
      <vt:lpstr>Syarat distribusi binomial</vt:lpstr>
      <vt:lpstr>Contoh distribusi binomial</vt:lpstr>
      <vt:lpstr>Contoh soal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PROBABILITAS</dc:title>
  <dc:creator>macbook pro</dc:creator>
  <cp:lastModifiedBy>macbook pro</cp:lastModifiedBy>
  <cp:revision>24</cp:revision>
  <dcterms:created xsi:type="dcterms:W3CDTF">2020-11-25T01:25:59Z</dcterms:created>
  <dcterms:modified xsi:type="dcterms:W3CDTF">2020-11-25T03:54:16Z</dcterms:modified>
</cp:coreProperties>
</file>